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61" r:id="rId2"/>
    <p:sldId id="283" r:id="rId3"/>
    <p:sldId id="352" r:id="rId4"/>
    <p:sldId id="259" r:id="rId5"/>
    <p:sldId id="280" r:id="rId6"/>
    <p:sldId id="287" r:id="rId7"/>
    <p:sldId id="265" r:id="rId8"/>
    <p:sldId id="282" r:id="rId9"/>
    <p:sldId id="267" r:id="rId10"/>
    <p:sldId id="351" r:id="rId11"/>
    <p:sldId id="274" r:id="rId12"/>
    <p:sldId id="347" r:id="rId13"/>
    <p:sldId id="360" r:id="rId14"/>
    <p:sldId id="354" r:id="rId15"/>
    <p:sldId id="355" r:id="rId16"/>
    <p:sldId id="353" r:id="rId17"/>
    <p:sldId id="348" r:id="rId18"/>
    <p:sldId id="276" r:id="rId19"/>
    <p:sldId id="279" r:id="rId20"/>
    <p:sldId id="278" r:id="rId21"/>
    <p:sldId id="362" r:id="rId22"/>
    <p:sldId id="358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020AE-9799-4535-BA55-D98CD538B709}" v="42" dt="2022-01-27T20:02:24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42C1-E849-48C5-B635-2AA47AF9C78F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D9CA-1DD2-4E5A-ADCD-5CAC4529D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1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5212DEB-5969-447F-B86A-2CDAB8746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2AE851A-478A-412F-A5B7-CC9740D21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F68CA37-5BB6-4139-ACAB-D95FA8EC8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D1CB03-8837-4FC5-8E07-7324CFEACA4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LeedsUni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56" y="6001866"/>
            <a:ext cx="227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4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0" descr="LeedsUni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56" y="6001866"/>
            <a:ext cx="227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6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2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LeedsUni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56" y="6001866"/>
            <a:ext cx="227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6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F0851E-4172-4860-864C-576E953D6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C771C5-8B5E-4A79-AE97-D6372BC3A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6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uk/url?sa=i&amp;rct=j&amp;q=&amp;esrc=s&amp;source=images&amp;cd=&amp;cad=rja&amp;uact=8&amp;ved=0ahUKEwiIvvq-qtTSAhWHLhoKHaGFC8wQjRwIBw&amp;url=http%3A%2F%2Fwww.grand-illusions.com%2Fopticalillusions%2Fwoman%2F&amp;psig=AFQjCNGVn8eUwB1nWT-txHYLvD2ve4sHZA&amp;ust=14895237438933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and </a:t>
            </a:r>
            <a:r>
              <a:rPr lang="en-US" dirty="0" err="1"/>
              <a:t>theorising</a:t>
            </a:r>
            <a:r>
              <a:rPr lang="en-US" dirty="0"/>
              <a:t> from qualitative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Professor Jacqueline Stevenson</a:t>
            </a:r>
          </a:p>
        </p:txBody>
      </p:sp>
    </p:spTree>
    <p:extLst>
      <p:ext uri="{BB962C8B-B14F-4D97-AF65-F5344CB8AC3E}">
        <p14:creationId xmlns:p14="http://schemas.microsoft.com/office/powerpoint/2010/main" val="386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0575-3027-4D6B-B7D7-B98158A5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positioning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E43D-7540-42EF-916F-4D9A1A6C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Theoretical framing and research paradigm: shapes questions asked and answers presented.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Methodology informs method: qualitative and/or quantitative data.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Three analytical levels: micro, meso, or macro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Range of approaches: inductive vs deductive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50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0" y="394977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Inductive approaches</a:t>
            </a:r>
            <a:endParaRPr lang="en-GB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Begins with a set of empirical observations.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Seeks patterns in those observations.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Theorises</a:t>
            </a:r>
            <a:r>
              <a:rPr lang="en-US" sz="2400" dirty="0"/>
              <a:t> about those patterns e.g. move from data to theory; specific to general.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Cf </a:t>
            </a:r>
            <a:r>
              <a:rPr lang="en-US" sz="2400" dirty="0"/>
              <a:t>Grounded Theory</a:t>
            </a:r>
            <a:endParaRPr lang="en-US" sz="2400" i="1" dirty="0"/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lvl="1" indent="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0" y="394977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Deductive approaches</a:t>
            </a:r>
            <a:endParaRPr lang="en-GB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Begins with a theory.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Develops “hypotheses” from that theory.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Collects and analyses data to test those hypotheses.</a:t>
            </a:r>
          </a:p>
          <a:p>
            <a:pPr marL="273050" lvl="1" indent="-27305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1637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7470-80B8-45BF-BD21-598BB767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GB" dirty="0"/>
              <a:t>two data analysis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F35F-1D78-417F-BE79-C7037D63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97107"/>
          </a:xfrm>
        </p:spPr>
        <p:txBody>
          <a:bodyPr>
            <a:normAutofit fontScale="77500" lnSpcReduction="20000"/>
          </a:bodyPr>
          <a:lstStyle/>
          <a:p>
            <a:pPr marL="273050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Interview data on stability of blended families</a:t>
            </a:r>
          </a:p>
          <a:p>
            <a:pPr marL="273050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Grounded theory (deductive)</a:t>
            </a:r>
          </a:p>
          <a:p>
            <a:pPr marL="565658" lvl="1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Coding then theorization: success of a blended family depends on the </a:t>
            </a:r>
            <a:r>
              <a:rPr lang="en-US" sz="3100" dirty="0"/>
              <a:t>possibility of adopting a role (supporter; mediator; ‘not a parent’)coherent with the internal dynamics of the family and the pressure or support coming from the environment</a:t>
            </a:r>
          </a:p>
          <a:p>
            <a:pPr marL="273050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General Inductive Approach</a:t>
            </a:r>
          </a:p>
          <a:p>
            <a:pPr marL="565658" lvl="1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Themes and sensitizing concepts: </a:t>
            </a:r>
            <a:r>
              <a:rPr lang="en-US" sz="3100" dirty="0"/>
              <a:t>blended families are structured around a quest for family identity that requires recognition of legitimacy/alliance between spouses/openness to the children’s feelings/redefinition of roles </a:t>
            </a:r>
          </a:p>
          <a:p>
            <a:pPr marL="292608" lvl="1" indent="0">
              <a:lnSpc>
                <a:spcPct val="100000"/>
              </a:lnSpc>
              <a:buNone/>
              <a:defRPr/>
            </a:pPr>
            <a:endParaRPr lang="en-GB" sz="2200" dirty="0"/>
          </a:p>
          <a:p>
            <a:pPr marL="292608" lvl="1" indent="0">
              <a:lnSpc>
                <a:spcPct val="100000"/>
              </a:lnSpc>
              <a:buNone/>
              <a:defRPr/>
            </a:pPr>
            <a:r>
              <a:rPr lang="en-GB" sz="2200" dirty="0"/>
              <a:t>Isabelle F. Dufour &amp; Marie-Claude Richard | (2019) Theorizing from secondary qualitative data: A comparison of two data analysis methods, Cogent Education, 6:1, 1690265, DOI: 10.1080/2331186X.2019.1690265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1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8933-C542-4DA3-AEE4-082C930B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Mitch and Janey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45D3-2910-44F0-820E-C93123408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9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6B9B-E763-4EE6-A980-76CA0E53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5833-B088-48DE-AE0C-DE8671E9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How did you </a:t>
            </a:r>
            <a:r>
              <a:rPr lang="en-US" sz="2400" dirty="0" err="1"/>
              <a:t>analyse</a:t>
            </a:r>
            <a:r>
              <a:rPr lang="en-US" sz="2400" dirty="0"/>
              <a:t> the transcript?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assumptions did you make?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did you add in/leave out and why?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were the key themes?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are the themes that link them?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Discuss your vignettes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55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15FE-898D-41E5-BD55-24ABC3FA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Narrative: an analytical exemplar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86BE5-DD31-4D4D-A2DD-ADF29DEDE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6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0" y="394977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What is narrative research?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 story is a </a:t>
            </a:r>
            <a:r>
              <a:rPr lang="en-GB" sz="2400" i="1" dirty="0"/>
              <a:t>‘first-person oral telling or retelling of events related to the personal or social experiences of an individual’</a:t>
            </a:r>
            <a:r>
              <a:rPr lang="en-GB" sz="2400" dirty="0"/>
              <a:t> (</a:t>
            </a:r>
            <a:r>
              <a:rPr lang="en-GB" sz="2400" dirty="0" err="1"/>
              <a:t>Ollerenshaw</a:t>
            </a:r>
            <a:r>
              <a:rPr lang="en-GB" sz="2400" dirty="0"/>
              <a:t> and Creswell 2002, p.332); only in the transformation of data does story becomes narrative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In narrative research, inquirers describe the lives of individuals, collect and tell stories about people's lives, and write narratives of individual experiences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Narrative typically focuses on studying a single person, gathering data through the collection of stories, reporting individual experiences, and presenting the meaning of those experiences for the individual. 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44718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Narrative Inquiry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NI the ‘data emerges from the relationship between the teller, the listener and the context of the telling of the story’ (Riley and </a:t>
            </a:r>
            <a:r>
              <a:rPr lang="en-GB" sz="2400" dirty="0" err="1"/>
              <a:t>Hawe</a:t>
            </a:r>
            <a:r>
              <a:rPr lang="en-GB" sz="2400" dirty="0"/>
              <a:t> 2005, p.227); </a:t>
            </a:r>
            <a:r>
              <a:rPr lang="en-GB" sz="2400" dirty="0" err="1"/>
              <a:t>i.e</a:t>
            </a:r>
            <a:r>
              <a:rPr lang="en-GB" sz="2400" dirty="0"/>
              <a:t> stories only become narratives when the data is not only analysed but also interpreted or re-storied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Narrative Stories have a beginning, middle, and end; time, place, plot, and scene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May involve a predicament, conflict, or struggle; a protagonist or character; and a sequence with implied causality (a plot) during which the predicament is resolved in some fashion 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 rot="681992">
            <a:off x="3962401" y="2197100"/>
            <a:ext cx="1516063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r>
              <a:rPr lang="en-US" sz="3200" dirty="0">
                <a:latin typeface="Verdana" pitchFamily="34" charset="0"/>
              </a:rPr>
              <a:t>Steps in narrative research </a:t>
            </a:r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 err="1">
                <a:latin typeface="Verdana" pitchFamily="34" charset="0"/>
              </a:rPr>
              <a:t>Cresswell</a:t>
            </a:r>
            <a:r>
              <a:rPr lang="en-US" sz="2000" dirty="0">
                <a:latin typeface="Verdana" pitchFamily="34" charset="0"/>
              </a:rPr>
              <a:t>)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eaLnBrk="0" hangingPunct="0"/>
            <a:endParaRPr lang="en-GB" sz="1400" dirty="0">
              <a:latin typeface="Tahoma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495600" y="5229200"/>
            <a:ext cx="2304256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r>
              <a:rPr lang="en-US" sz="1400" dirty="0">
                <a:latin typeface="Tahoma" pitchFamily="34" charset="0"/>
              </a:rPr>
              <a:t>Identify a phenomenon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  that focuses on/addresses 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an educational problem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495600" y="4293096"/>
            <a:ext cx="2304256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 eaLnBrk="0" hangingPunct="0"/>
            <a:r>
              <a:rPr lang="en-US" sz="1400" dirty="0">
                <a:latin typeface="Tahoma" pitchFamily="34" charset="0"/>
              </a:rPr>
              <a:t>Purposefully select an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 individual to learn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 about the phenomenon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7608168" y="4149080"/>
            <a:ext cx="2297832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 eaLnBrk="0" hangingPunct="0"/>
            <a:r>
              <a:rPr lang="en-US" sz="1400" dirty="0">
                <a:latin typeface="Tahoma" pitchFamily="34" charset="0"/>
              </a:rPr>
              <a:t>Write a story about the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participant’s personal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and social experiences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7608168" y="5229200"/>
            <a:ext cx="2297832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 eaLnBrk="0" hangingPunct="0"/>
            <a:r>
              <a:rPr lang="en-US" sz="1400" dirty="0">
                <a:latin typeface="Tahoma" pitchFamily="34" charset="0"/>
              </a:rPr>
              <a:t>‘Validate’ the accuracy of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the report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608168" y="3140968"/>
            <a:ext cx="2297832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 eaLnBrk="0" hangingPunct="0"/>
            <a:r>
              <a:rPr lang="en-US" sz="1400" dirty="0">
                <a:latin typeface="Tahoma" pitchFamily="34" charset="0"/>
              </a:rPr>
              <a:t>Collaborate with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participant storyteller in 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all phases of research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447928" y="2636912"/>
            <a:ext cx="18002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 eaLnBrk="0" hangingPunct="0"/>
            <a:r>
              <a:rPr lang="en-US" sz="1400" dirty="0" err="1">
                <a:latin typeface="Tahoma" pitchFamily="34" charset="0"/>
              </a:rPr>
              <a:t>Restory</a:t>
            </a:r>
            <a:r>
              <a:rPr lang="en-US" sz="1400" dirty="0">
                <a:latin typeface="Tahoma" pitchFamily="34" charset="0"/>
              </a:rPr>
              <a:t> or re-tell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the individual’s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story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438400" y="3212976"/>
            <a:ext cx="2361456" cy="82562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 eaLnBrk="0" hangingPunct="0"/>
            <a:r>
              <a:rPr lang="en-US" sz="1400" dirty="0">
                <a:latin typeface="Tahoma" pitchFamily="34" charset="0"/>
              </a:rPr>
              <a:t>Collect stories from the 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individual that </a:t>
            </a:r>
          </a:p>
          <a:p>
            <a:pPr algn="l" eaLnBrk="0" hangingPunct="0"/>
            <a:r>
              <a:rPr lang="en-US" sz="1400" dirty="0">
                <a:latin typeface="Tahoma" pitchFamily="34" charset="0"/>
              </a:rPr>
              <a:t>reflect personal experience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209800" y="2133600"/>
            <a:ext cx="152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r>
              <a:rPr lang="en-US" sz="1400" dirty="0">
                <a:latin typeface="Tahoma" pitchFamily="34" charset="0"/>
              </a:rPr>
              <a:t>Have them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tell story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810000" y="2133600"/>
            <a:ext cx="1371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endParaRPr lang="en-US" dirty="0">
              <a:latin typeface="Tahoma" pitchFamily="34" charset="0"/>
            </a:endParaRPr>
          </a:p>
          <a:p>
            <a:pPr eaLnBrk="0" hangingPunct="0"/>
            <a:r>
              <a:rPr lang="en-US" sz="1400" dirty="0">
                <a:latin typeface="Tahoma" pitchFamily="34" charset="0"/>
              </a:rPr>
              <a:t>Collect other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field texts</a:t>
            </a:r>
          </a:p>
          <a:p>
            <a:pPr eaLnBrk="0" hangingPunct="0"/>
            <a:endParaRPr lang="en-US" dirty="0">
              <a:latin typeface="Tahoma" pitchFamily="34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971800" y="1219200"/>
            <a:ext cx="152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r>
              <a:rPr lang="en-US" sz="1400" dirty="0">
                <a:latin typeface="Tahoma" pitchFamily="34" charset="0"/>
              </a:rPr>
              <a:t>Build in past, 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present, future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4876800" y="1219200"/>
            <a:ext cx="152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r>
              <a:rPr lang="en-US" sz="1400" dirty="0">
                <a:latin typeface="Tahoma" pitchFamily="34" charset="0"/>
              </a:rPr>
              <a:t>Build in place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or setting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705600" y="1219200"/>
            <a:ext cx="152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r>
              <a:rPr lang="en-US" sz="1400" dirty="0">
                <a:latin typeface="Tahoma" pitchFamily="34" charset="0"/>
              </a:rPr>
              <a:t>Describe their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story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8610600" y="1219200"/>
            <a:ext cx="152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eaLnBrk="0" hangingPunct="0"/>
            <a:r>
              <a:rPr lang="en-US" sz="1400" dirty="0">
                <a:latin typeface="Tahoma" pitchFamily="34" charset="0"/>
              </a:rPr>
              <a:t>Analyze story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 for </a:t>
            </a:r>
          </a:p>
          <a:p>
            <a:pPr eaLnBrk="0" hangingPunct="0"/>
            <a:r>
              <a:rPr lang="en-US" sz="1400" dirty="0">
                <a:latin typeface="Tahoma" pitchFamily="34" charset="0"/>
              </a:rPr>
              <a:t>themes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7162800" y="2057400"/>
            <a:ext cx="1828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7010400" y="1905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5867400" y="19050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rot="400132">
            <a:off x="4495800" y="1828800"/>
            <a:ext cx="1371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81" name="Arc 21"/>
          <p:cNvSpPr>
            <a:spLocks/>
          </p:cNvSpPr>
          <p:nvPr/>
        </p:nvSpPr>
        <p:spPr bwMode="auto">
          <a:xfrm rot="-13922127" flipH="1" flipV="1">
            <a:off x="3695700" y="1866900"/>
            <a:ext cx="6096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82" name="WordArt 22"/>
          <p:cNvSpPr>
            <a:spLocks noChangeArrowheads="1" noChangeShapeType="1" noTextEdit="1"/>
          </p:cNvSpPr>
          <p:nvPr/>
        </p:nvSpPr>
        <p:spPr bwMode="auto">
          <a:xfrm>
            <a:off x="2057400" y="5295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GB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</a:rPr>
              <a:t>2</a:t>
            </a:r>
          </a:p>
        </p:txBody>
      </p:sp>
      <p:sp>
        <p:nvSpPr>
          <p:cNvPr id="66584" name="WordArt 24"/>
          <p:cNvSpPr>
            <a:spLocks noChangeArrowheads="1" noChangeShapeType="1" noTextEdit="1"/>
          </p:cNvSpPr>
          <p:nvPr/>
        </p:nvSpPr>
        <p:spPr bwMode="auto">
          <a:xfrm>
            <a:off x="2057400" y="3200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6585" name="WordArt 25"/>
          <p:cNvSpPr>
            <a:spLocks noChangeArrowheads="1" noChangeShapeType="1" noTextEdit="1"/>
          </p:cNvSpPr>
          <p:nvPr/>
        </p:nvSpPr>
        <p:spPr bwMode="auto">
          <a:xfrm>
            <a:off x="6096000" y="3933056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6586" name="WordArt 26"/>
          <p:cNvSpPr>
            <a:spLocks noChangeArrowheads="1" noChangeShapeType="1" noTextEdit="1"/>
          </p:cNvSpPr>
          <p:nvPr/>
        </p:nvSpPr>
        <p:spPr bwMode="auto">
          <a:xfrm>
            <a:off x="9982200" y="3124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6587" name="WordArt 27"/>
          <p:cNvSpPr>
            <a:spLocks noChangeArrowheads="1" noChangeShapeType="1" noTextEdit="1"/>
          </p:cNvSpPr>
          <p:nvPr/>
        </p:nvSpPr>
        <p:spPr bwMode="auto">
          <a:xfrm>
            <a:off x="9982200" y="4229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9982200" y="5295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18DB-8C47-4AEA-A75D-9EFA32F0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session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D963-57E4-433D-BDAD-EC22BED90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Frameworks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Philosophies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Method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Analytical positioning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Inductive vs deductive approaches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Analysing</a:t>
            </a:r>
            <a:r>
              <a:rPr lang="en-US" sz="2400" dirty="0"/>
              <a:t> Mitch and Janey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Restorying</a:t>
            </a:r>
            <a:r>
              <a:rPr lang="en-US" sz="2400" dirty="0"/>
              <a:t> Mitch and Janey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Theorising</a:t>
            </a:r>
            <a:r>
              <a:rPr lang="en-US" sz="2400" dirty="0"/>
              <a:t> Mitch and Janey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few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0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Key characteristics: </a:t>
            </a:r>
            <a:r>
              <a:rPr lang="en-US" dirty="0" err="1"/>
              <a:t>Restorying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Researcher records, transcribes and codes then:</a:t>
            </a:r>
          </a:p>
          <a:p>
            <a:pPr lvl="1"/>
            <a:r>
              <a:rPr lang="en-US" sz="2000" dirty="0"/>
              <a:t>Gathers stories and analyses them for elements of the story</a:t>
            </a:r>
          </a:p>
          <a:p>
            <a:pPr lvl="1"/>
            <a:r>
              <a:rPr lang="en-US" sz="2000" dirty="0"/>
              <a:t>Rewrites the story to place it in a chronological sequence</a:t>
            </a:r>
          </a:p>
          <a:p>
            <a:pPr lvl="1"/>
            <a:r>
              <a:rPr lang="en-US" sz="2000" dirty="0"/>
              <a:t>Builds in context and themes</a:t>
            </a:r>
          </a:p>
          <a:p>
            <a:r>
              <a:rPr lang="en-US" sz="2400" dirty="0" err="1"/>
              <a:t>Restorying</a:t>
            </a:r>
            <a:r>
              <a:rPr lang="en-US" sz="2400" dirty="0"/>
              <a:t> provides a causal link among ideas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596C-1377-4C82-A906-D3A8F74D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Restorying</a:t>
            </a:r>
            <a:r>
              <a:rPr lang="en-US" dirty="0"/>
              <a:t> Mitch and Janey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3300-C809-4023-AED3-6E61AC2DB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Beginning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Middle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End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Time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Place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Plot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Scene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Predicament/conflict</a:t>
            </a:r>
          </a:p>
        </p:txBody>
      </p:sp>
    </p:spTree>
    <p:extLst>
      <p:ext uri="{BB962C8B-B14F-4D97-AF65-F5344CB8AC3E}">
        <p14:creationId xmlns:p14="http://schemas.microsoft.com/office/powerpoint/2010/main" val="402396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596C-1377-4C82-A906-D3A8F74D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theoretically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3300-C809-4023-AED3-6E61AC2DB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Possible Selves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Bourdieu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Theorising Mitch and Janey</a:t>
            </a:r>
          </a:p>
        </p:txBody>
      </p:sp>
    </p:spTree>
    <p:extLst>
      <p:ext uri="{BB962C8B-B14F-4D97-AF65-F5344CB8AC3E}">
        <p14:creationId xmlns:p14="http://schemas.microsoft.com/office/powerpoint/2010/main" val="108768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And finally….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Methodological challenges of narrative</a:t>
            </a:r>
          </a:p>
          <a:p>
            <a:pPr marL="455930" lvl="2" indent="-27305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issues of validity, generalisability, trustworthiness -  ‘fiction’, ‘untruth’, ‘untrustworthiness’ and ‘lack of rigour’</a:t>
            </a:r>
          </a:p>
          <a:p>
            <a:pPr marL="455930" lvl="2" indent="-27305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Subjectivity: interaction between researcher/participant; need to develop requisite trust, empathy and rapport to facilitate the telling of the story</a:t>
            </a:r>
          </a:p>
          <a:p>
            <a:pPr marL="455930" lvl="2" indent="-27305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Representation: whether the researcher can ever directly capture and present ‘lived experience’</a:t>
            </a:r>
          </a:p>
          <a:p>
            <a:pPr marL="638810" lvl="3" indent="-27305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Jack in Two Boxes</a:t>
            </a:r>
          </a:p>
        </p:txBody>
      </p:sp>
    </p:spTree>
    <p:extLst>
      <p:ext uri="{BB962C8B-B14F-4D97-AF65-F5344CB8AC3E}">
        <p14:creationId xmlns:p14="http://schemas.microsoft.com/office/powerpoint/2010/main" val="316417196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269EBF-1061-4E15-835C-FD03DFF6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B504-0744-4301-B041-108815B1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Theoretical framework</a:t>
            </a:r>
            <a:r>
              <a:rPr lang="en-US" sz="2400" dirty="0"/>
              <a:t>: the different theories/theoretical constructs that help explain a phenomenon.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Analytical framework: </a:t>
            </a:r>
            <a:r>
              <a:rPr lang="en-US" sz="2400" dirty="0"/>
              <a:t>describes/explains how the analysis will be conducted with a view to identifying meaningful sociological patterns.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Conceptual framework: </a:t>
            </a:r>
            <a:r>
              <a:rPr lang="en-US" sz="2400" dirty="0"/>
              <a:t>outlines/describes the different concepts needed to understand the phenomenon.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Paradigm:</a:t>
            </a:r>
            <a:r>
              <a:rPr lang="en-US" sz="2400" dirty="0"/>
              <a:t> framework of thoughts or beliefs</a:t>
            </a:r>
          </a:p>
          <a:p>
            <a:pPr marL="565658" lvl="1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Ontology (reality) + epistemology (acquisition of knowledge) – philosophy</a:t>
            </a:r>
          </a:p>
          <a:p>
            <a:pPr marL="565658" lvl="1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Philosophy + </a:t>
            </a:r>
            <a:r>
              <a:rPr lang="en-US" sz="2400" dirty="0"/>
              <a:t>methodology (investigative principles) = paradigm</a:t>
            </a:r>
          </a:p>
          <a:p>
            <a:pPr marL="565658" lvl="1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565658" lvl="1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565658" lvl="1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90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323ED72-936D-438E-855C-554FBA73D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altLang="en-US"/>
              <a:t>Philosophies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2745416-47C6-4956-828C-B7156A96D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/>
              <a:t>Positivists:</a:t>
            </a:r>
            <a:r>
              <a:rPr lang="en-GB" altLang="en-US" sz="2400" dirty="0"/>
              <a:t> there is a single reality, which can be measured and known; research involves </a:t>
            </a:r>
            <a:r>
              <a:rPr lang="en-US" altLang="en-US" sz="2400" dirty="0"/>
              <a:t>hypothesis testing to obtain “objective” truth.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/>
              <a:t>Constructivists/interpretivists: </a:t>
            </a:r>
            <a:r>
              <a:rPr lang="en-GB" altLang="en-US" sz="2400" dirty="0"/>
              <a:t>there is no single reality or truth, and therefore reality needs to be interpreted; research is </a:t>
            </a:r>
            <a:r>
              <a:rPr lang="en-US" altLang="en-US" sz="2400" dirty="0"/>
              <a:t>used to obtain an understanding of the word from an individual perspective.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/>
              <a:t>Pragmatists: </a:t>
            </a:r>
            <a:r>
              <a:rPr lang="en-GB" altLang="en-US" sz="2400" dirty="0"/>
              <a:t>reality is constantly renegotiated, debated, interpreted; the best method to use is the one that solves the problem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/>
              <a:t>Social realism: </a:t>
            </a:r>
            <a:r>
              <a:rPr lang="en-GB" altLang="en-US" sz="2400" dirty="0"/>
              <a:t>draws attention to the everyday conditions of the working class and the poor; researchers are critical of the social structures which maintain these conditions.</a:t>
            </a:r>
          </a:p>
          <a:p>
            <a:pPr lvl="1"/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optical illusion old woman young woman explanation">
            <a:hlinkClick r:id="rId2"/>
            <a:extLst>
              <a:ext uri="{FF2B5EF4-FFF2-40B4-BE49-F238E27FC236}">
                <a16:creationId xmlns:a16="http://schemas.microsoft.com/office/drawing/2014/main" id="{5323676E-993A-49B0-91BA-79D6098B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33489"/>
            <a:ext cx="31892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452EFA9F-5C2C-43C8-8458-66CBF017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9" y="260351"/>
            <a:ext cx="8505825" cy="1139825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Old or young woman? Duck or bunny?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3EE3661-4CD1-4781-AAFC-A3A44AE2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4012" r="31525" b="26311"/>
          <a:stretch>
            <a:fillRect/>
          </a:stretch>
        </p:blipFill>
        <p:spPr bwMode="auto">
          <a:xfrm>
            <a:off x="5591175" y="1666875"/>
            <a:ext cx="48212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502">
            <a:extLst>
              <a:ext uri="{FF2B5EF4-FFF2-40B4-BE49-F238E27FC236}">
                <a16:creationId xmlns:a16="http://schemas.microsoft.com/office/drawing/2014/main" id="{AF3F5B60-00D4-41D2-BD07-FC382D3C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205038"/>
            <a:ext cx="53641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B2D16C5-CCA4-4385-A6C2-AFF5DC10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3 methodological approaches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9925AE2-4236-4839-9CCE-FA320199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b="1" dirty="0"/>
              <a:t>Narrative research </a:t>
            </a:r>
            <a:r>
              <a:rPr lang="en-GB" altLang="en-US" sz="2800" dirty="0"/>
              <a:t>(focuses on the lives of individuals as told through their own stories)</a:t>
            </a:r>
          </a:p>
          <a:p>
            <a:r>
              <a:rPr lang="en-GB" altLang="en-US" sz="2800" b="1" dirty="0"/>
              <a:t>Participatory Action Research</a:t>
            </a:r>
            <a:r>
              <a:rPr lang="en-GB" altLang="en-US" sz="2800" dirty="0"/>
              <a:t> (seeks to understand the world by trying to change it, collaboratively and following reflection)</a:t>
            </a:r>
          </a:p>
          <a:p>
            <a:r>
              <a:rPr lang="en-GB" altLang="en-US" sz="2800" b="1" dirty="0"/>
              <a:t>Grounded Theory </a:t>
            </a:r>
            <a:r>
              <a:rPr lang="en-GB" altLang="en-US" sz="2800" dirty="0"/>
              <a:t>(construction of theory through the analysis of data)</a:t>
            </a:r>
          </a:p>
          <a:p>
            <a:r>
              <a:rPr lang="en-GB" altLang="en-US" sz="2800" dirty="0"/>
              <a:t>All three methodologies may use the same method e.g. interviews</a:t>
            </a:r>
          </a:p>
          <a:p>
            <a:endParaRPr lang="en-GB" altLang="en-US" sz="2800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CF83EEE-6609-431A-B542-BA057D4B3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Methods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AF95898-953F-4E1A-A62E-B6AD45524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Don’t map easily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Interviews/ discourse analysis etc can be under taken from different stances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Pluralism at the level of method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But impacts on how you analyse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And what you then claim </a:t>
            </a:r>
          </a:p>
        </p:txBody>
      </p:sp>
    </p:spTree>
    <p:extLst>
      <p:ext uri="{BB962C8B-B14F-4D97-AF65-F5344CB8AC3E}">
        <p14:creationId xmlns:p14="http://schemas.microsoft.com/office/powerpoint/2010/main" val="213205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CD7B095-F3A1-4623-8F18-774B474A9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altLang="en-US"/>
              <a:t>Why does it matter?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3670846-6249-471E-A607-1E9AE527D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Locates your research in the broader set of debates in the literature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Guides (not determines) the choice of methodology and your analytical framework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Brings a coherence to the knowledge claims you are making for your research, arising from your analysis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And, quite practically, if you are doing a PhD your examiners will want to test out that you are clear 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999997B-5DE6-4262-B0D2-F71CC6210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altLang="en-US" dirty="0"/>
              <a:t>Some thoughts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EFC373B-2787-4B55-97EC-BC17AB123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What is the nature or essence of the phenomena you are investigating?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Is the phenomenon objective in nature or created by the human mind?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What ontological assumptions are you making?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What epistemological assumptions are you making (including language claims)? 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How does your position fit in the field - is it the dominant approach?</a:t>
            </a:r>
          </a:p>
          <a:p>
            <a:pPr marL="273050" indent="-2730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What does this mean for your approach to analysis?</a:t>
            </a:r>
          </a:p>
        </p:txBody>
      </p:sp>
    </p:spTree>
    <p:extLst>
      <p:ext uri="{BB962C8B-B14F-4D97-AF65-F5344CB8AC3E}">
        <p14:creationId xmlns:p14="http://schemas.microsoft.com/office/powerpoint/2010/main" val="1819272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B9264"/>
      </a:accent1>
      <a:accent2>
        <a:srgbClr val="6B926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1230</Words>
  <Application>Microsoft Office PowerPoint</Application>
  <PresentationFormat>Widescreen</PresentationFormat>
  <Paragraphs>168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Tahoma</vt:lpstr>
      <vt:lpstr>Verdana</vt:lpstr>
      <vt:lpstr>Retrospect</vt:lpstr>
      <vt:lpstr>Analysing and theorising from qualitative data</vt:lpstr>
      <vt:lpstr>Overview of the session</vt:lpstr>
      <vt:lpstr>Frameworks</vt:lpstr>
      <vt:lpstr>Philosophies</vt:lpstr>
      <vt:lpstr>Old or young woman? Duck or bunny?</vt:lpstr>
      <vt:lpstr>3 methodological approaches</vt:lpstr>
      <vt:lpstr>Methods </vt:lpstr>
      <vt:lpstr>Why does it matter?</vt:lpstr>
      <vt:lpstr>Some thoughts</vt:lpstr>
      <vt:lpstr>Analytical positioning</vt:lpstr>
      <vt:lpstr>Inductive approaches</vt:lpstr>
      <vt:lpstr>Deductive approaches</vt:lpstr>
      <vt:lpstr>Comparing two data analysis methods</vt:lpstr>
      <vt:lpstr>Analysing Mitch and Janey</vt:lpstr>
      <vt:lpstr>Discuss</vt:lpstr>
      <vt:lpstr>Narrative: an analytical exemplar</vt:lpstr>
      <vt:lpstr>What is narrative research?</vt:lpstr>
      <vt:lpstr>Narrative Inquiry</vt:lpstr>
      <vt:lpstr>Steps in narrative research (Cresswell)</vt:lpstr>
      <vt:lpstr>Key characteristics: Restorying</vt:lpstr>
      <vt:lpstr>Restorying Mitch and Janey </vt:lpstr>
      <vt:lpstr>Thinking theoretically</vt:lpstr>
      <vt:lpstr>And finally….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Stevenson</dc:creator>
  <cp:lastModifiedBy>Sarah Irwin</cp:lastModifiedBy>
  <cp:revision>26</cp:revision>
  <dcterms:created xsi:type="dcterms:W3CDTF">2019-12-05T10:35:21Z</dcterms:created>
  <dcterms:modified xsi:type="dcterms:W3CDTF">2022-01-30T17:31:33Z</dcterms:modified>
</cp:coreProperties>
</file>