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4"/>
  </p:notesMasterIdLst>
  <p:sldIdLst>
    <p:sldId id="375" r:id="rId2"/>
    <p:sldId id="384" r:id="rId3"/>
    <p:sldId id="381" r:id="rId4"/>
    <p:sldId id="380" r:id="rId5"/>
    <p:sldId id="386" r:id="rId6"/>
    <p:sldId id="387" r:id="rId7"/>
    <p:sldId id="391" r:id="rId8"/>
    <p:sldId id="393" r:id="rId9"/>
    <p:sldId id="392" r:id="rId10"/>
    <p:sldId id="390" r:id="rId11"/>
    <p:sldId id="389" r:id="rId12"/>
    <p:sldId id="37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7B94ED-690B-4456-A4CD-1027AD813CB5}" v="39" dt="2022-05-20T08:25:37.7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7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A42C1-E849-48C5-B635-2AA47AF9C78F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FD9CA-1DD2-4E5A-ADCD-5CAC4529D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015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851E-4172-4860-864C-576E953D6A3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71C5-8B5E-4A79-AE97-D6372BC3A9B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0" descr="LeedsUniBlac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0556" y="6001866"/>
            <a:ext cx="2274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2244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851E-4172-4860-864C-576E953D6A3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71C5-8B5E-4A79-AE97-D6372BC3A9B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744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851E-4172-4860-864C-576E953D6A3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71C5-8B5E-4A79-AE97-D6372BC3A9B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810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851E-4172-4860-864C-576E953D6A3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71C5-8B5E-4A79-AE97-D6372BC3A9B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10" descr="LeedsUniBlac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0556" y="6001866"/>
            <a:ext cx="2274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5563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851E-4172-4860-864C-576E953D6A3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71C5-8B5E-4A79-AE97-D6372BC3A9B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61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851E-4172-4860-864C-576E953D6A3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71C5-8B5E-4A79-AE97-D6372BC3A9B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182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851E-4172-4860-864C-576E953D6A3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71C5-8B5E-4A79-AE97-D6372BC3A9B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224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851E-4172-4860-864C-576E953D6A3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71C5-8B5E-4A79-AE97-D6372BC3A9B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10" descr="LeedsUniBlac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0556" y="6001866"/>
            <a:ext cx="2274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456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851E-4172-4860-864C-576E953D6A3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71C5-8B5E-4A79-AE97-D6372BC3A9B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7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DF0851E-4172-4860-864C-576E953D6A3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C771C5-8B5E-4A79-AE97-D6372BC3A9B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799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851E-4172-4860-864C-576E953D6A3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71C5-8B5E-4A79-AE97-D6372BC3A9B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24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DF0851E-4172-4860-864C-576E953D6A3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20/05/2022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EC771C5-8B5E-4A79-AE97-D6372BC3A9B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360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s.leeds.ac.uk/media-and-the-press-office/" TargetMode="External"/><Relationship Id="rId7" Type="http://schemas.openxmlformats.org/officeDocument/2006/relationships/image" Target="cid:343828f0-0fec-470e-854e-c72d2cc032a7" TargetMode="External"/><Relationship Id="rId2" Type="http://schemas.openxmlformats.org/officeDocument/2006/relationships/hyperlink" Target="https://www.parliament.uk/get-involved/committe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eur03.safelinks.protection.outlook.com/?url=https%3A%2F%2Fteams.microsoft.com%2Fl%2Fteam%2F19%253ad4b41c413fe7435bb983cb05e6d1be63%2540thread.skype%2Fconversations%3FgroupId%3Df5948af1-96b8-4e04-b361-ebc8000b893e%26tenantId%3Dbdeaeda8-c81d-45ce-863e-5232a535b7cb&amp;data=05%7C01%7CJ.Stevenson%40leeds.ac.uk%7Cb36227e2246e4f43d6cd08da3361a391%7Cbdeaeda8c81d45ce863e5232a535b7cb%7C1%7C0%7C637878791700131761%7CUnknown%7CTWFpbGZsb3d8eyJWIjoiMC4wLjAwMDAiLCJQIjoiV2luMzIiLCJBTiI6Ik1haWwiLCJXVCI6Mn0%3D%7C3000%7C%7C%7C&amp;sdata=LGy7SLutLt2QtLlVhjf%2FOWbq%2FyFxq5EEIVVvalBp%2B2Q%3D&amp;reserved=0" TargetMode="External"/><Relationship Id="rId4" Type="http://schemas.openxmlformats.org/officeDocument/2006/relationships/hyperlink" Target="https://theconversation.com/uk/pitche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ssets.publishing.service.gov.uk/media/57a08afc40f0b652dd000a0a/wp62-porter-evidence-and-policy.pdf" TargetMode="External"/><Relationship Id="rId2" Type="http://schemas.openxmlformats.org/officeDocument/2006/relationships/hyperlink" Target="https://doi.org/10.1177/147892991880771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heguardian.com/higher-education-network/blog/2013/mar/25/academics-policy-engagement-ten-tips" TargetMode="External"/><Relationship Id="rId4" Type="http://schemas.openxmlformats.org/officeDocument/2006/relationships/hyperlink" Target="https://blogs.lse.ac.uk/impactofsocialsciences/2011/03/07/getting-research-into-policy-the-role-of-think-tanks-and-other-mediator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A0F3B-150B-2AB3-02E6-C7E5AE0A42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Using research to inform policy: some thoughts from the field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EF350A-12DE-8EAE-FBDE-33C6650A64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346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64FC7-4387-3ACC-C218-DC5920947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practical ways forward for me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082B6-9DA0-230F-1C78-D2B27D6CA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6766" y="2078144"/>
            <a:ext cx="10058400" cy="4023360"/>
          </a:xfrm>
        </p:spPr>
        <p:txBody>
          <a:bodyPr/>
          <a:lstStyle/>
          <a:p>
            <a:r>
              <a:rPr lang="en-US" dirty="0"/>
              <a:t>Contribute to a Select Committee </a:t>
            </a:r>
            <a:r>
              <a:rPr lang="en-US" dirty="0">
                <a:hlinkClick r:id="rId2"/>
              </a:rPr>
              <a:t>Have your say: select committee inquiries - UK Parliament</a:t>
            </a:r>
            <a:endParaRPr lang="en-US" dirty="0"/>
          </a:p>
          <a:p>
            <a:r>
              <a:rPr lang="en-US" dirty="0"/>
              <a:t>Get support from media and comms </a:t>
            </a:r>
            <a:r>
              <a:rPr lang="fr-FR" dirty="0">
                <a:hlinkClick r:id="rId3"/>
              </a:rPr>
              <a:t>Media relations : Communications and Engagement (leeds.ac.uk)</a:t>
            </a:r>
            <a:endParaRPr lang="en-US" dirty="0"/>
          </a:p>
          <a:p>
            <a:r>
              <a:rPr lang="en-US" dirty="0"/>
              <a:t>Write for the Conversation </a:t>
            </a:r>
            <a:r>
              <a:rPr lang="en-GB" dirty="0">
                <a:hlinkClick r:id="rId4"/>
              </a:rPr>
              <a:t>The Conversation</a:t>
            </a:r>
            <a:endParaRPr lang="en-US" dirty="0"/>
          </a:p>
          <a:p>
            <a:r>
              <a:rPr lang="en-US" dirty="0"/>
              <a:t>Keep your social media channels separate</a:t>
            </a:r>
          </a:p>
          <a:p>
            <a:r>
              <a:rPr lang="en-US" dirty="0"/>
              <a:t>Share out the work and at some point stop</a:t>
            </a:r>
          </a:p>
          <a:p>
            <a:r>
              <a:rPr lang="en-US" dirty="0"/>
              <a:t>Say no to things that make you uncomfortable</a:t>
            </a:r>
          </a:p>
          <a:p>
            <a:r>
              <a:rPr lang="en-US" dirty="0"/>
              <a:t>Join the Engaged Research MS Team 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E0D970F-C313-9AB5-A15A-25E1BDBC0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C0FE3C-42DC-862C-C69D-BAFBCF5DB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886" y="610150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51" name="Picture 3">
            <a:hlinkClick r:id="rId5" tooltip="&quot;Original URL: https://teams.microsoft.com/l/team/19%3ad4b41c413fe7435bb983cb05e6d1be63%40thread.skype/conversations?groupId=f5948af1-96b8-4e04-b361-ebc8000b893e&amp;tenantId=bdeaeda8-c81d-45ce-863e-5232a535b7cb. Click or tap if you trust this link.&quot;"/>
            <a:extLst>
              <a:ext uri="{FF2B5EF4-FFF2-40B4-BE49-F238E27FC236}">
                <a16:creationId xmlns:a16="http://schemas.microsoft.com/office/drawing/2014/main" id="{7A638889-EEA6-8235-B540-ECD94325E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694" y="5099714"/>
            <a:ext cx="3728169" cy="827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94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BD23C-8FDE-4488-5CE6-214CF0ADD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 tips for a better conversation </a:t>
            </a:r>
            <a:r>
              <a:rPr lang="en-US" sz="3600" dirty="0"/>
              <a:t>(Goodwin, 2013)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AE40D-D5E6-6D55-92FC-13B2A434B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200" dirty="0"/>
              <a:t>1) Only do it if you believe it is important</a:t>
            </a:r>
          </a:p>
          <a:p>
            <a:r>
              <a:rPr lang="en-US" sz="2200" dirty="0"/>
              <a:t>2) Engage in genuine knowledge exchange</a:t>
            </a:r>
          </a:p>
          <a:p>
            <a:r>
              <a:rPr lang="en-US" sz="2200" dirty="0"/>
              <a:t>3) Prepare for a different type of conversation</a:t>
            </a:r>
          </a:p>
          <a:p>
            <a:r>
              <a:rPr lang="en-US" sz="2200" dirty="0"/>
              <a:t>4) Drop the jargon (well, most of it)</a:t>
            </a:r>
          </a:p>
          <a:p>
            <a:r>
              <a:rPr lang="en-US" sz="2200" dirty="0"/>
              <a:t>5) Diversity your outputs</a:t>
            </a:r>
          </a:p>
          <a:p>
            <a:r>
              <a:rPr lang="en-US" sz="2200" dirty="0"/>
              <a:t>6) Accept that it may bring costs</a:t>
            </a:r>
          </a:p>
          <a:p>
            <a:r>
              <a:rPr lang="en-US" sz="2200" dirty="0"/>
              <a:t>7) Keep regular but effective contact</a:t>
            </a:r>
          </a:p>
          <a:p>
            <a:r>
              <a:rPr lang="en-US" sz="2200" dirty="0"/>
              <a:t>8) Build a non-academic database</a:t>
            </a:r>
          </a:p>
          <a:p>
            <a:r>
              <a:rPr lang="en-US" sz="2200" dirty="0"/>
              <a:t>9) Reputations matter</a:t>
            </a:r>
          </a:p>
          <a:p>
            <a:r>
              <a:rPr lang="en-US" sz="2200" dirty="0"/>
              <a:t>10) Forget impact, at least for now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5649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937DA-C86E-C36F-C3F9-191B2A89B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2E0C5-236A-87C8-FBE5-7B70467F8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</a:rPr>
              <a:t>Cairney P, Oliver K</a:t>
            </a:r>
            <a:r>
              <a:rPr lang="en-US" dirty="0">
                <a:solidFill>
                  <a:srgbClr val="333333"/>
                </a:solidFill>
              </a:rPr>
              <a:t>. (2020). How </a:t>
            </a:r>
            <a:r>
              <a:rPr lang="en-US" b="0" i="0" dirty="0">
                <a:solidFill>
                  <a:srgbClr val="333333"/>
                </a:solidFill>
                <a:effectLst/>
              </a:rPr>
              <a:t>Should Academics Engage in Policymaking to Achieve Impact? </a:t>
            </a:r>
            <a:r>
              <a:rPr lang="en-US" b="0" i="1" dirty="0">
                <a:solidFill>
                  <a:srgbClr val="333333"/>
                </a:solidFill>
                <a:effectLst/>
              </a:rPr>
              <a:t>Political Studies Review</a:t>
            </a:r>
            <a:r>
              <a:rPr lang="en-US" b="0" i="0" dirty="0">
                <a:solidFill>
                  <a:srgbClr val="333333"/>
                </a:solidFill>
                <a:effectLst/>
              </a:rPr>
              <a:t>.;18(2):228-244. doi:</a:t>
            </a:r>
            <a:r>
              <a:rPr lang="en-US" b="0" i="0" dirty="0">
                <a:solidFill>
                  <a:srgbClr val="006ACC"/>
                </a:solidFill>
                <a:effectLst/>
                <a:hlinkClick r:id="rId2"/>
              </a:rPr>
              <a:t>10.1177/1478929918807714</a:t>
            </a:r>
            <a:endParaRPr lang="en-US" dirty="0"/>
          </a:p>
          <a:p>
            <a:r>
              <a:rPr lang="en-US" dirty="0"/>
              <a:t>Porter, C. (2010) What Shapes the Influence Evidence Has on Policy? he Role of Politics in Research </a:t>
            </a:r>
            <a:r>
              <a:rPr lang="en-US" dirty="0" err="1"/>
              <a:t>Utilisation</a:t>
            </a:r>
            <a:r>
              <a:rPr lang="en-US" dirty="0"/>
              <a:t>. </a:t>
            </a:r>
            <a:r>
              <a:rPr lang="en-US" dirty="0">
                <a:hlinkClick r:id="rId3"/>
              </a:rPr>
              <a:t>https://assets.publishing.service.gov.uk/media/57a08afc40f0b652dd000a0a/wp62-porter-evidence-and-policy.pdf</a:t>
            </a:r>
            <a:r>
              <a:rPr lang="en-US" dirty="0"/>
              <a:t> </a:t>
            </a:r>
          </a:p>
          <a:p>
            <a:r>
              <a:rPr lang="en-US" dirty="0" err="1"/>
              <a:t>Sebba</a:t>
            </a:r>
            <a:r>
              <a:rPr lang="en-US" dirty="0"/>
              <a:t>, J. (2011), Getting research into policy: the role of think tanks and other mediators. </a:t>
            </a:r>
            <a:r>
              <a:rPr lang="en-US" dirty="0">
                <a:hlinkClick r:id="rId4"/>
              </a:rPr>
              <a:t>https://blogs.lse.ac.uk/impactofsocialsciences/2011/03/07/getting-research-into-policy-the-role-of-think-tanks-and-other-mediators/</a:t>
            </a:r>
            <a:r>
              <a:rPr lang="en-US" dirty="0"/>
              <a:t> </a:t>
            </a:r>
          </a:p>
          <a:p>
            <a:r>
              <a:rPr lang="en-US" dirty="0"/>
              <a:t>Goodwin, M. (2013), </a:t>
            </a:r>
            <a:r>
              <a:rPr lang="en-US" b="0" i="0" dirty="0">
                <a:solidFill>
                  <a:srgbClr val="121212"/>
                </a:solidFill>
                <a:effectLst/>
                <a:latin typeface="GH Guardian Headline"/>
              </a:rPr>
              <a:t>How academics can engage with policy: 10 tips for a better conversation </a:t>
            </a:r>
            <a:r>
              <a:rPr lang="en-GB" dirty="0">
                <a:hlinkClick r:id="rId5"/>
              </a:rPr>
              <a:t>https://www.theguardian.com/higher-education-network/blog/2013/mar/25/academics-policy-engagement-ten-tips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8194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4B94204-EBE0-3A3C-BF62-C841A48D9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order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E8E80-F7C4-D4E2-851C-2288315DD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10.05	 - 10.30: Using research to shape (or not!) policy. Professor Jacqueline Stevenson (University of Leeds)</a:t>
            </a:r>
          </a:p>
          <a:p>
            <a:pPr marL="0" indent="0">
              <a:buNone/>
            </a:pPr>
            <a:r>
              <a:rPr lang="en-US" sz="2800" dirty="0"/>
              <a:t>10.30	 - 10.50: </a:t>
            </a:r>
            <a:r>
              <a:rPr lang="en-GB" sz="2800" dirty="0">
                <a:effectLst/>
                <a:ea typeface="Calibri" panose="020F0502020204030204" pitchFamily="34" charset="0"/>
              </a:rPr>
              <a:t>Planning a pathway into policy. Dr Zoe Baker (University of York)</a:t>
            </a:r>
          </a:p>
          <a:p>
            <a:pPr marL="0" indent="0">
              <a:buNone/>
            </a:pPr>
            <a:r>
              <a:rPr lang="en-US" sz="2800" dirty="0"/>
              <a:t>10.50 - 11.10: </a:t>
            </a:r>
            <a:r>
              <a:rPr lang="en-GB" sz="2800" dirty="0">
                <a:effectLst/>
                <a:ea typeface="Calibri" panose="020F0502020204030204" pitchFamily="34" charset="0"/>
              </a:rPr>
              <a:t>Using Research to Inform Policy. Dr Katie Ellis (University of Sheffield)</a:t>
            </a:r>
          </a:p>
          <a:p>
            <a:pPr marL="0" indent="0">
              <a:buNone/>
            </a:pPr>
            <a:r>
              <a:rPr lang="en-US" sz="2800" dirty="0"/>
              <a:t>11.10	 - 11.30: Discussion and questions</a:t>
            </a:r>
          </a:p>
          <a:p>
            <a:r>
              <a:rPr lang="en-US" b="1" dirty="0"/>
              <a:t> 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266904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D9C99-C278-EA51-6D69-B942FE678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Shaping and informing policy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DE0A9-4BBA-D216-6CC9-70C3A87D2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>
              <a:solidFill>
                <a:srgbClr val="444444"/>
              </a:solidFill>
            </a:endParaRPr>
          </a:p>
          <a:p>
            <a:r>
              <a:rPr lang="en-US" sz="2400" dirty="0">
                <a:solidFill>
                  <a:srgbClr val="444444"/>
                </a:solidFill>
              </a:rPr>
              <a:t>A policy is a set of principles to guide actions in order to achieve a goal: international, national, local….</a:t>
            </a:r>
          </a:p>
          <a:p>
            <a:r>
              <a:rPr lang="en-US" sz="2400" i="1" dirty="0">
                <a:solidFill>
                  <a:srgbClr val="444444"/>
                </a:solidFill>
              </a:rPr>
              <a:t>I think the people of this country have had enough of experts with organisations with acronyms saying that they know what is best and getting it consistently wrong. </a:t>
            </a:r>
            <a:r>
              <a:rPr lang="en-US" dirty="0">
                <a:solidFill>
                  <a:srgbClr val="444444"/>
                </a:solidFill>
              </a:rPr>
              <a:t>Michael Gove, Sky News, 3 June 2016</a:t>
            </a:r>
            <a:endParaRPr lang="en-GB" sz="2400" dirty="0"/>
          </a:p>
          <a:p>
            <a:r>
              <a:rPr lang="en-US" sz="2400" dirty="0"/>
              <a:t>During the run up to the EU referendum the person most trusted by the public on debates about Europe was…. Martin Lewis of Money Saving Supermarket</a:t>
            </a:r>
            <a:endParaRPr lang="en-GB" sz="2400" dirty="0"/>
          </a:p>
          <a:p>
            <a:endParaRPr lang="en-US" dirty="0">
              <a:solidFill>
                <a:srgbClr val="444444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751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0FD70-8127-C822-515E-E25876110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Drivers of poor research </a:t>
            </a:r>
            <a:r>
              <a:rPr lang="en-US" dirty="0" err="1"/>
              <a:t>utilisation</a:t>
            </a:r>
            <a:r>
              <a:rPr lang="en-US" dirty="0"/>
              <a:t> in policy processes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2B14F-829D-414D-FB5C-4BD599B29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/>
              <a:t>Porter (2010)</a:t>
            </a:r>
          </a:p>
          <a:p>
            <a:pPr marL="536575" indent="-26352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Lack of understanding of policy processes and the ‘political’ context </a:t>
            </a:r>
          </a:p>
          <a:p>
            <a:pPr marL="809625" lvl="1" indent="-2444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Random process/based on what is politically feasible; Pre-assigned policy objectives; looking for evidence to fit within these; </a:t>
            </a:r>
          </a:p>
          <a:p>
            <a:pPr marL="536575" indent="-26352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Weak demand from policymakers for research evidence </a:t>
            </a:r>
          </a:p>
          <a:p>
            <a:pPr marL="809625" lvl="1" indent="-2444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Limited by: capacity to engage with new research, hierarchy they give to evidence, the level of their demand for research, and the way they ration their attention; </a:t>
            </a:r>
          </a:p>
          <a:p>
            <a:pPr marL="517017" indent="-2444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Poor supply of policy-relevant research </a:t>
            </a:r>
          </a:p>
          <a:p>
            <a:pPr marL="829183" lvl="1" indent="-26352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Not </a:t>
            </a:r>
            <a:r>
              <a:rPr lang="en-US" sz="2400" dirty="0" err="1"/>
              <a:t>contextualised</a:t>
            </a:r>
            <a:r>
              <a:rPr lang="en-US" sz="2400" dirty="0"/>
              <a:t> in the current political environment, fails to ask policy-relevant questions, communicated in a fashion that doesn’t take into consideration how target policymakers use evidence. </a:t>
            </a:r>
          </a:p>
        </p:txBody>
      </p:sp>
    </p:spTree>
    <p:extLst>
      <p:ext uri="{BB962C8B-B14F-4D97-AF65-F5344CB8AC3E}">
        <p14:creationId xmlns:p14="http://schemas.microsoft.com/office/powerpoint/2010/main" val="25347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DC02E-3508-2F38-44C0-2A510DCC0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academic research?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F93B9-F776-BA76-1343-DAACCF6DB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7017" indent="-244475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Senior civil servants/politicians rank academic research bottom of the sources that they consult in the policy-making process (</a:t>
            </a:r>
            <a:r>
              <a:rPr lang="en-US" sz="3000" dirty="0" err="1"/>
              <a:t>Sebba</a:t>
            </a:r>
            <a:r>
              <a:rPr lang="en-US" sz="3000" dirty="0"/>
              <a:t>, 2011) because academics:</a:t>
            </a:r>
          </a:p>
          <a:p>
            <a:pPr marL="809625" lvl="1" indent="-2444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Fail to produce clear outcomes without caveats;</a:t>
            </a:r>
          </a:p>
          <a:p>
            <a:pPr marL="809625" lvl="1" indent="-2444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Are reluctant to identify policy implications (which many researchers do not see as their role);</a:t>
            </a:r>
          </a:p>
          <a:p>
            <a:pPr marL="809625" lvl="1" indent="-2444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Communicate in ways that are not accessible or meaningful to the non-specialist</a:t>
            </a:r>
            <a:endParaRPr lang="en-GB" sz="2600" dirty="0"/>
          </a:p>
          <a:p>
            <a:pPr marL="517017" indent="-2444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000" dirty="0"/>
              <a:t>But also: </a:t>
            </a:r>
            <a:r>
              <a:rPr lang="en-US" sz="3000" dirty="0"/>
              <a:t>choices about what constitutes ‘acceptable’ evidence are political </a:t>
            </a:r>
          </a:p>
          <a:p>
            <a:pPr marL="517017" indent="-2444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914795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C8D2D-8C34-861D-B5FF-B4B72EF05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409" y="394977"/>
            <a:ext cx="10506141" cy="1450757"/>
          </a:xfrm>
        </p:spPr>
        <p:txBody>
          <a:bodyPr/>
          <a:lstStyle/>
          <a:p>
            <a:r>
              <a:rPr lang="en-US" dirty="0"/>
              <a:t>How to win friends and influence people…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E4A93-3585-1BA1-9F11-BE5359BDE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Porter (2010):</a:t>
            </a:r>
          </a:p>
          <a:p>
            <a:pPr marL="536575" lvl="1" indent="-1793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Need to </a:t>
            </a:r>
            <a:r>
              <a:rPr lang="en-US" sz="2000" dirty="0" err="1"/>
              <a:t>analyse</a:t>
            </a:r>
            <a:r>
              <a:rPr lang="en-US" sz="2000" dirty="0"/>
              <a:t> how politicians/policy makers frame debates; understand who is successful in influencing government, and why</a:t>
            </a:r>
          </a:p>
          <a:p>
            <a:pPr marL="536575" lvl="1" indent="-1793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Need to build informal relations with government and discuss previous policy decisions and the use of evidence. </a:t>
            </a:r>
          </a:p>
          <a:p>
            <a:pPr marL="243967" indent="-1793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dirty="0" err="1">
                <a:solidFill>
                  <a:srgbClr val="4A4A4A"/>
                </a:solidFill>
                <a:effectLst/>
              </a:rPr>
              <a:t>Sebba</a:t>
            </a:r>
            <a:r>
              <a:rPr lang="en-US" sz="2400" b="0" i="0" dirty="0">
                <a:solidFill>
                  <a:srgbClr val="4A4A4A"/>
                </a:solidFill>
                <a:effectLst/>
              </a:rPr>
              <a:t> (2011):</a:t>
            </a:r>
          </a:p>
          <a:p>
            <a:pPr marL="536575" lvl="1" indent="-1793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4A4A4A"/>
                </a:solidFill>
                <a:effectLst/>
              </a:rPr>
              <a:t>Present ideas/</a:t>
            </a:r>
            <a:r>
              <a:rPr lang="en-US" sz="2000" b="0" i="0" dirty="0" err="1">
                <a:solidFill>
                  <a:srgbClr val="4A4A4A"/>
                </a:solidFill>
                <a:effectLst/>
              </a:rPr>
              <a:t>synthesise</a:t>
            </a:r>
            <a:r>
              <a:rPr lang="en-US" sz="2000" b="0" i="0" dirty="0">
                <a:solidFill>
                  <a:srgbClr val="4A4A4A"/>
                </a:solidFill>
                <a:effectLst/>
              </a:rPr>
              <a:t> research relevant to current policy in accessible ways that are non-technical and timely.</a:t>
            </a:r>
          </a:p>
          <a:p>
            <a:pPr marL="536575" lvl="1" indent="-1793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4A4A4A"/>
                </a:solidFill>
              </a:rPr>
              <a:t>I</a:t>
            </a:r>
            <a:r>
              <a:rPr lang="en-US" sz="2000" b="0" i="0" dirty="0">
                <a:solidFill>
                  <a:srgbClr val="4A4A4A"/>
                </a:solidFill>
                <a:effectLst/>
              </a:rPr>
              <a:t>nvest time in building closer relationships with those close to the heart of policy development. </a:t>
            </a:r>
          </a:p>
          <a:p>
            <a:pPr marL="536575" lvl="1" indent="-1793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4A4A4A"/>
                </a:solidFill>
                <a:effectLst/>
              </a:rPr>
              <a:t>Develop media-savvy skills and consider alternative ways of presenting key findings. </a:t>
            </a:r>
          </a:p>
          <a:p>
            <a:pPr marL="536575" lvl="1" indent="-1793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4A4A4A"/>
                </a:solidFill>
                <a:effectLst/>
              </a:rPr>
              <a:t>Identify the key ‘users’ of your research before you start a study; involve them in emerging findings.</a:t>
            </a:r>
          </a:p>
          <a:p>
            <a:pPr marL="536575" lvl="1" indent="-1793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28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B4C89-F00D-C8A9-8874-BD2C02EAC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But….considerations (</a:t>
            </a:r>
            <a:r>
              <a:rPr lang="en-US" b="0" i="0" dirty="0">
                <a:solidFill>
                  <a:srgbClr val="333333"/>
                </a:solidFill>
                <a:effectLst/>
              </a:rPr>
              <a:t>Cairney &amp; Oliver, </a:t>
            </a:r>
            <a:r>
              <a:rPr lang="en-US" dirty="0">
                <a:solidFill>
                  <a:srgbClr val="333333"/>
                </a:solidFill>
              </a:rPr>
              <a:t>2020)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0F9BC-5B49-F127-733D-5F4E6F0CD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Power and vulnerability of researchers when they engage in politics and policy. </a:t>
            </a:r>
          </a:p>
          <a:p>
            <a:pPr marL="565658" lvl="1" indent="-2730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How can we frame evidence and avoid manipulation?</a:t>
            </a:r>
          </a:p>
          <a:p>
            <a:pPr marL="565658" lvl="1" indent="-2730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How can we tailor the advice we give and avoid pandering to the ideology of the audience?</a:t>
            </a:r>
          </a:p>
          <a:p>
            <a:pPr marL="273050" indent="-2730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To what extent should Universities expect academics to engage on social media (when they know that some may be abused).</a:t>
            </a:r>
          </a:p>
          <a:p>
            <a:pPr marL="273050" indent="-2730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Should we expect academics to engage for the length of their career- in the hope of exploiting a ‘window of opportunity’ for change that may never come?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8867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384D3-D148-76D9-70A9-EAC05DD7A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me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20648-9EB5-71F0-2ECD-6E259CCD8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don’t always want to hear what you have to say </a:t>
            </a:r>
          </a:p>
          <a:p>
            <a:r>
              <a:rPr lang="en-US" dirty="0"/>
              <a:t>Make sure your recommendations are focused on an individual/office</a:t>
            </a:r>
          </a:p>
          <a:p>
            <a:r>
              <a:rPr lang="en-US" dirty="0"/>
              <a:t>Ideally discuss check they would have authority to make changes and talk to them!</a:t>
            </a:r>
          </a:p>
          <a:p>
            <a:r>
              <a:rPr lang="en-US" dirty="0"/>
              <a:t>Don’t expect people to take up your recommendations</a:t>
            </a:r>
          </a:p>
          <a:p>
            <a:r>
              <a:rPr lang="en-US" dirty="0"/>
              <a:t>Think about media backlash and be prepared</a:t>
            </a:r>
          </a:p>
          <a:p>
            <a:r>
              <a:rPr lang="en-US" dirty="0"/>
              <a:t>You can be the </a:t>
            </a:r>
            <a:r>
              <a:rPr lang="en-US" dirty="0" err="1"/>
              <a:t>flavour</a:t>
            </a:r>
            <a:r>
              <a:rPr lang="en-US" dirty="0"/>
              <a:t> of the month one minute and ignored the next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863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77EE4-B0AB-836B-2FE3-07849F491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Research: care </a:t>
            </a:r>
            <a:r>
              <a:rPr lang="en-US" dirty="0"/>
              <a:t>experienced students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1B370-F729-3047-0FCF-FC1AECE1A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Commissioned research designed to influence national policy – target audience?</a:t>
            </a:r>
          </a:p>
          <a:p>
            <a:r>
              <a:rPr lang="en-GB" dirty="0"/>
              <a:t>Other agendas….what are the new key messages and who is the audience?</a:t>
            </a:r>
          </a:p>
          <a:p>
            <a:r>
              <a:rPr lang="en-GB" dirty="0"/>
              <a:t>Working with policy makers – who is doing the grunt work?</a:t>
            </a:r>
          </a:p>
          <a:p>
            <a:r>
              <a:rPr lang="en-GB" dirty="0"/>
              <a:t>How long after the published report do we keep disseminating? And how – who are we working for?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1351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2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6B9264"/>
      </a:accent1>
      <a:accent2>
        <a:srgbClr val="6B9264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1049</Words>
  <Application>Microsoft Office PowerPoint</Application>
  <PresentationFormat>Widescreen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GH Guardian Headline</vt:lpstr>
      <vt:lpstr>Retrospect</vt:lpstr>
      <vt:lpstr>Using research to inform policy: some thoughts from the field</vt:lpstr>
      <vt:lpstr>Running order</vt:lpstr>
      <vt:lpstr>Shaping and informing policy</vt:lpstr>
      <vt:lpstr>Drivers of poor research utilisation in policy processes </vt:lpstr>
      <vt:lpstr>What’s wrong with academic research?</vt:lpstr>
      <vt:lpstr>How to win friends and influence people…</vt:lpstr>
      <vt:lpstr>But….considerations (Cairney &amp; Oliver, 2020)</vt:lpstr>
      <vt:lpstr>Considerations for me</vt:lpstr>
      <vt:lpstr>Research: care experienced students</vt:lpstr>
      <vt:lpstr>Some practical ways forward for me</vt:lpstr>
      <vt:lpstr>10 tips for a better conversation (Goodwin, 2013)</vt:lpstr>
      <vt:lpstr>References</vt:lpstr>
    </vt:vector>
  </TitlesOfParts>
  <Company>University of Leeds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Jacqueline Stevenson</dc:creator>
  <cp:lastModifiedBy>Jacqueline Stevenson</cp:lastModifiedBy>
  <cp:revision>30</cp:revision>
  <dcterms:created xsi:type="dcterms:W3CDTF">2019-12-05T10:35:21Z</dcterms:created>
  <dcterms:modified xsi:type="dcterms:W3CDTF">2022-05-20T11:59:00Z</dcterms:modified>
</cp:coreProperties>
</file>