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258" r:id="rId4"/>
    <p:sldId id="259" r:id="rId5"/>
    <p:sldId id="260" r:id="rId6"/>
    <p:sldId id="272" r:id="rId7"/>
    <p:sldId id="277" r:id="rId8"/>
    <p:sldId id="274" r:id="rId9"/>
    <p:sldId id="275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3"/>
    <a:srgbClr val="FBFBF8"/>
    <a:srgbClr val="FAF9F6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49123" autoAdjust="0"/>
  </p:normalViewPr>
  <p:slideViewPr>
    <p:cSldViewPr snapToGrid="0">
      <p:cViewPr varScale="1">
        <p:scale>
          <a:sx n="29" d="100"/>
          <a:sy n="29" d="100"/>
        </p:scale>
        <p:origin x="20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C26EC-CC68-4B57-BFA1-420EE9996029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E04C4858-87B5-40A1-817D-D25B43390B48}">
      <dgm:prSet phldrT="[Text]"/>
      <dgm:spPr/>
      <dgm:t>
        <a:bodyPr/>
        <a:lstStyle/>
        <a:p>
          <a:r>
            <a:rPr lang="en-GB" dirty="0"/>
            <a:t>Getting it actually seen?</a:t>
          </a:r>
        </a:p>
      </dgm:t>
    </dgm:pt>
    <dgm:pt modelId="{C82A7B3A-A94C-482F-A321-DFB1D6CE81D8}" type="parTrans" cxnId="{82ABD77A-7482-451A-8A21-1AB0077FED15}">
      <dgm:prSet/>
      <dgm:spPr/>
      <dgm:t>
        <a:bodyPr/>
        <a:lstStyle/>
        <a:p>
          <a:endParaRPr lang="en-GB"/>
        </a:p>
      </dgm:t>
    </dgm:pt>
    <dgm:pt modelId="{935F1FE2-F665-4C47-866E-7ED251BED62E}" type="sibTrans" cxnId="{82ABD77A-7482-451A-8A21-1AB0077FED15}">
      <dgm:prSet/>
      <dgm:spPr/>
      <dgm:t>
        <a:bodyPr/>
        <a:lstStyle/>
        <a:p>
          <a:endParaRPr lang="en-GB"/>
        </a:p>
      </dgm:t>
    </dgm:pt>
    <dgm:pt modelId="{5C3C2CBD-A05F-4FE8-BCB4-8CD216DFC898}">
      <dgm:prSet phldrT="[Text]"/>
      <dgm:spPr/>
      <dgm:t>
        <a:bodyPr/>
        <a:lstStyle/>
        <a:p>
          <a:r>
            <a:rPr lang="en-GB" dirty="0"/>
            <a:t>Getting the timing right</a:t>
          </a:r>
        </a:p>
      </dgm:t>
    </dgm:pt>
    <dgm:pt modelId="{F6A6802F-F3DB-4D45-B283-7A840428EFF2}" type="parTrans" cxnId="{9E726EAD-8DB7-443A-B249-2F4CC9CCAADB}">
      <dgm:prSet/>
      <dgm:spPr/>
      <dgm:t>
        <a:bodyPr/>
        <a:lstStyle/>
        <a:p>
          <a:endParaRPr lang="en-GB"/>
        </a:p>
      </dgm:t>
    </dgm:pt>
    <dgm:pt modelId="{EE0C166C-AC32-424D-AA38-1C5EEB7CCAAD}" type="sibTrans" cxnId="{9E726EAD-8DB7-443A-B249-2F4CC9CCAADB}">
      <dgm:prSet/>
      <dgm:spPr/>
      <dgm:t>
        <a:bodyPr/>
        <a:lstStyle/>
        <a:p>
          <a:endParaRPr lang="en-GB"/>
        </a:p>
      </dgm:t>
    </dgm:pt>
    <dgm:pt modelId="{1B2455AC-8A55-4A94-A9AF-7098D107CA30}">
      <dgm:prSet phldrT="[Text]"/>
      <dgm:spPr/>
      <dgm:t>
        <a:bodyPr/>
        <a:lstStyle/>
        <a:p>
          <a:r>
            <a:rPr lang="en-GB" dirty="0"/>
            <a:t>Linking to other priorities</a:t>
          </a:r>
        </a:p>
      </dgm:t>
    </dgm:pt>
    <dgm:pt modelId="{9A55027E-8AE4-4D6B-9E41-2CD75C826EA3}" type="parTrans" cxnId="{93313C01-DE41-4861-8702-D6DB7294C825}">
      <dgm:prSet/>
      <dgm:spPr/>
      <dgm:t>
        <a:bodyPr/>
        <a:lstStyle/>
        <a:p>
          <a:endParaRPr lang="en-GB"/>
        </a:p>
      </dgm:t>
    </dgm:pt>
    <dgm:pt modelId="{86C0C0CB-A5C9-4D65-840B-72ECC6046A99}" type="sibTrans" cxnId="{93313C01-DE41-4861-8702-D6DB7294C825}">
      <dgm:prSet/>
      <dgm:spPr/>
      <dgm:t>
        <a:bodyPr/>
        <a:lstStyle/>
        <a:p>
          <a:endParaRPr lang="en-GB"/>
        </a:p>
      </dgm:t>
    </dgm:pt>
    <dgm:pt modelId="{4F108CF2-E928-4E1D-8A6A-EFF51476F4C2}">
      <dgm:prSet phldrT="[Text]"/>
      <dgm:spPr/>
      <dgm:t>
        <a:bodyPr/>
        <a:lstStyle/>
        <a:p>
          <a:r>
            <a:rPr lang="en-GB" dirty="0"/>
            <a:t>Understanding which departments are relevant</a:t>
          </a:r>
        </a:p>
      </dgm:t>
    </dgm:pt>
    <dgm:pt modelId="{B98610F7-A02D-41E3-BA83-8C4683C2DE47}" type="parTrans" cxnId="{7B4F2E1E-AB67-45DC-B729-F4B27DD488BC}">
      <dgm:prSet/>
      <dgm:spPr/>
      <dgm:t>
        <a:bodyPr/>
        <a:lstStyle/>
        <a:p>
          <a:endParaRPr lang="en-GB"/>
        </a:p>
      </dgm:t>
    </dgm:pt>
    <dgm:pt modelId="{E63A1FDD-1BE8-4DC5-A0DE-F46D87046F4F}" type="sibTrans" cxnId="{7B4F2E1E-AB67-45DC-B729-F4B27DD488BC}">
      <dgm:prSet/>
      <dgm:spPr/>
      <dgm:t>
        <a:bodyPr/>
        <a:lstStyle/>
        <a:p>
          <a:endParaRPr lang="en-GB"/>
        </a:p>
      </dgm:t>
    </dgm:pt>
    <dgm:pt modelId="{E6774253-7968-4B59-A55E-3A5536971F2E}" type="pres">
      <dgm:prSet presAssocID="{317C26EC-CC68-4B57-BFA1-420EE999602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976B7A-32A6-4832-AF6E-E2DE90BFFEEA}" type="pres">
      <dgm:prSet presAssocID="{E04C4858-87B5-40A1-817D-D25B43390B48}" presName="centerShape" presStyleLbl="node0" presStyleIdx="0" presStyleCnt="1"/>
      <dgm:spPr/>
    </dgm:pt>
    <dgm:pt modelId="{0BBCA060-4198-4A0C-8CBA-EC9E2F78648B}" type="pres">
      <dgm:prSet presAssocID="{F6A6802F-F3DB-4D45-B283-7A840428EFF2}" presName="parTrans" presStyleLbl="bgSibTrans2D1" presStyleIdx="0" presStyleCnt="3"/>
      <dgm:spPr/>
    </dgm:pt>
    <dgm:pt modelId="{B66B9EAF-F007-44DA-87D0-2C2A4BE8C421}" type="pres">
      <dgm:prSet presAssocID="{5C3C2CBD-A05F-4FE8-BCB4-8CD216DFC898}" presName="node" presStyleLbl="node1" presStyleIdx="0" presStyleCnt="3">
        <dgm:presLayoutVars>
          <dgm:bulletEnabled val="1"/>
        </dgm:presLayoutVars>
      </dgm:prSet>
      <dgm:spPr/>
    </dgm:pt>
    <dgm:pt modelId="{6C0DB67B-B74D-4F5E-8E68-E9920AB9AA06}" type="pres">
      <dgm:prSet presAssocID="{9A55027E-8AE4-4D6B-9E41-2CD75C826EA3}" presName="parTrans" presStyleLbl="bgSibTrans2D1" presStyleIdx="1" presStyleCnt="3" custLinFactNeighborX="-2291" custLinFactNeighborY="22416"/>
      <dgm:spPr/>
    </dgm:pt>
    <dgm:pt modelId="{0F0D118A-1B20-4EA3-A3AE-8ABB7D081E2A}" type="pres">
      <dgm:prSet presAssocID="{1B2455AC-8A55-4A94-A9AF-7098D107CA30}" presName="node" presStyleLbl="node1" presStyleIdx="1" presStyleCnt="3">
        <dgm:presLayoutVars>
          <dgm:bulletEnabled val="1"/>
        </dgm:presLayoutVars>
      </dgm:prSet>
      <dgm:spPr/>
    </dgm:pt>
    <dgm:pt modelId="{3224D312-1797-4119-AB12-D7C09945000B}" type="pres">
      <dgm:prSet presAssocID="{B98610F7-A02D-41E3-BA83-8C4683C2DE47}" presName="parTrans" presStyleLbl="bgSibTrans2D1" presStyleIdx="2" presStyleCnt="3"/>
      <dgm:spPr/>
    </dgm:pt>
    <dgm:pt modelId="{71AF94E3-EF2A-4836-82A2-69A32D9D20DC}" type="pres">
      <dgm:prSet presAssocID="{4F108CF2-E928-4E1D-8A6A-EFF51476F4C2}" presName="node" presStyleLbl="node1" presStyleIdx="2" presStyleCnt="3">
        <dgm:presLayoutVars>
          <dgm:bulletEnabled val="1"/>
        </dgm:presLayoutVars>
      </dgm:prSet>
      <dgm:spPr/>
    </dgm:pt>
  </dgm:ptLst>
  <dgm:cxnLst>
    <dgm:cxn modelId="{93313C01-DE41-4861-8702-D6DB7294C825}" srcId="{E04C4858-87B5-40A1-817D-D25B43390B48}" destId="{1B2455AC-8A55-4A94-A9AF-7098D107CA30}" srcOrd="1" destOrd="0" parTransId="{9A55027E-8AE4-4D6B-9E41-2CD75C826EA3}" sibTransId="{86C0C0CB-A5C9-4D65-840B-72ECC6046A99}"/>
    <dgm:cxn modelId="{838D5610-D2F4-4969-B2F7-5FCAB2B251C3}" type="presOf" srcId="{F6A6802F-F3DB-4D45-B283-7A840428EFF2}" destId="{0BBCA060-4198-4A0C-8CBA-EC9E2F78648B}" srcOrd="0" destOrd="0" presId="urn:microsoft.com/office/officeart/2005/8/layout/radial4"/>
    <dgm:cxn modelId="{FAD91C14-95ED-4595-B761-4A5EAA308665}" type="presOf" srcId="{E04C4858-87B5-40A1-817D-D25B43390B48}" destId="{99976B7A-32A6-4832-AF6E-E2DE90BFFEEA}" srcOrd="0" destOrd="0" presId="urn:microsoft.com/office/officeart/2005/8/layout/radial4"/>
    <dgm:cxn modelId="{7B4F2E1E-AB67-45DC-B729-F4B27DD488BC}" srcId="{E04C4858-87B5-40A1-817D-D25B43390B48}" destId="{4F108CF2-E928-4E1D-8A6A-EFF51476F4C2}" srcOrd="2" destOrd="0" parTransId="{B98610F7-A02D-41E3-BA83-8C4683C2DE47}" sibTransId="{E63A1FDD-1BE8-4DC5-A0DE-F46D87046F4F}"/>
    <dgm:cxn modelId="{A03ABA21-E60E-42B9-A9D7-5022731A13C4}" type="presOf" srcId="{9A55027E-8AE4-4D6B-9E41-2CD75C826EA3}" destId="{6C0DB67B-B74D-4F5E-8E68-E9920AB9AA06}" srcOrd="0" destOrd="0" presId="urn:microsoft.com/office/officeart/2005/8/layout/radial4"/>
    <dgm:cxn modelId="{82ABD77A-7482-451A-8A21-1AB0077FED15}" srcId="{317C26EC-CC68-4B57-BFA1-420EE9996029}" destId="{E04C4858-87B5-40A1-817D-D25B43390B48}" srcOrd="0" destOrd="0" parTransId="{C82A7B3A-A94C-482F-A321-DFB1D6CE81D8}" sibTransId="{935F1FE2-F665-4C47-866E-7ED251BED62E}"/>
    <dgm:cxn modelId="{6254F696-BC5B-4E78-A74C-4D202A86443F}" type="presOf" srcId="{4F108CF2-E928-4E1D-8A6A-EFF51476F4C2}" destId="{71AF94E3-EF2A-4836-82A2-69A32D9D20DC}" srcOrd="0" destOrd="0" presId="urn:microsoft.com/office/officeart/2005/8/layout/radial4"/>
    <dgm:cxn modelId="{9E726EAD-8DB7-443A-B249-2F4CC9CCAADB}" srcId="{E04C4858-87B5-40A1-817D-D25B43390B48}" destId="{5C3C2CBD-A05F-4FE8-BCB4-8CD216DFC898}" srcOrd="0" destOrd="0" parTransId="{F6A6802F-F3DB-4D45-B283-7A840428EFF2}" sibTransId="{EE0C166C-AC32-424D-AA38-1C5EEB7CCAAD}"/>
    <dgm:cxn modelId="{38C0CCD7-9682-4210-BCA9-3FEFBF788C62}" type="presOf" srcId="{B98610F7-A02D-41E3-BA83-8C4683C2DE47}" destId="{3224D312-1797-4119-AB12-D7C09945000B}" srcOrd="0" destOrd="0" presId="urn:microsoft.com/office/officeart/2005/8/layout/radial4"/>
    <dgm:cxn modelId="{9E4D1CD8-5D34-4A00-8280-777EDCE0B51F}" type="presOf" srcId="{1B2455AC-8A55-4A94-A9AF-7098D107CA30}" destId="{0F0D118A-1B20-4EA3-A3AE-8ABB7D081E2A}" srcOrd="0" destOrd="0" presId="urn:microsoft.com/office/officeart/2005/8/layout/radial4"/>
    <dgm:cxn modelId="{D68E18F6-17CC-4878-BC3F-589744126CFD}" type="presOf" srcId="{5C3C2CBD-A05F-4FE8-BCB4-8CD216DFC898}" destId="{B66B9EAF-F007-44DA-87D0-2C2A4BE8C421}" srcOrd="0" destOrd="0" presId="urn:microsoft.com/office/officeart/2005/8/layout/radial4"/>
    <dgm:cxn modelId="{2F955AF7-BC00-4769-87A1-AA4358D4B117}" type="presOf" srcId="{317C26EC-CC68-4B57-BFA1-420EE9996029}" destId="{E6774253-7968-4B59-A55E-3A5536971F2E}" srcOrd="0" destOrd="0" presId="urn:microsoft.com/office/officeart/2005/8/layout/radial4"/>
    <dgm:cxn modelId="{AF3AB8A7-41BE-4BDC-957B-0C092FA7311E}" type="presParOf" srcId="{E6774253-7968-4B59-A55E-3A5536971F2E}" destId="{99976B7A-32A6-4832-AF6E-E2DE90BFFEEA}" srcOrd="0" destOrd="0" presId="urn:microsoft.com/office/officeart/2005/8/layout/radial4"/>
    <dgm:cxn modelId="{C390A07B-266D-4BD8-AC00-7EF358AF2F54}" type="presParOf" srcId="{E6774253-7968-4B59-A55E-3A5536971F2E}" destId="{0BBCA060-4198-4A0C-8CBA-EC9E2F78648B}" srcOrd="1" destOrd="0" presId="urn:microsoft.com/office/officeart/2005/8/layout/radial4"/>
    <dgm:cxn modelId="{BCA19CD9-D072-4E20-8DCF-6A4127F9CA0A}" type="presParOf" srcId="{E6774253-7968-4B59-A55E-3A5536971F2E}" destId="{B66B9EAF-F007-44DA-87D0-2C2A4BE8C421}" srcOrd="2" destOrd="0" presId="urn:microsoft.com/office/officeart/2005/8/layout/radial4"/>
    <dgm:cxn modelId="{67311C48-DC52-4F94-80CB-24B450AD31A6}" type="presParOf" srcId="{E6774253-7968-4B59-A55E-3A5536971F2E}" destId="{6C0DB67B-B74D-4F5E-8E68-E9920AB9AA06}" srcOrd="3" destOrd="0" presId="urn:microsoft.com/office/officeart/2005/8/layout/radial4"/>
    <dgm:cxn modelId="{9CE396D3-1EE8-41A9-9938-78147D3DCEBA}" type="presParOf" srcId="{E6774253-7968-4B59-A55E-3A5536971F2E}" destId="{0F0D118A-1B20-4EA3-A3AE-8ABB7D081E2A}" srcOrd="4" destOrd="0" presId="urn:microsoft.com/office/officeart/2005/8/layout/radial4"/>
    <dgm:cxn modelId="{CB133F04-7523-482A-89E7-EFBA2D74EAFE}" type="presParOf" srcId="{E6774253-7968-4B59-A55E-3A5536971F2E}" destId="{3224D312-1797-4119-AB12-D7C09945000B}" srcOrd="5" destOrd="0" presId="urn:microsoft.com/office/officeart/2005/8/layout/radial4"/>
    <dgm:cxn modelId="{936FA943-BF4D-4F47-8B1D-7B56B5429744}" type="presParOf" srcId="{E6774253-7968-4B59-A55E-3A5536971F2E}" destId="{71AF94E3-EF2A-4836-82A2-69A32D9D20D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76B7A-32A6-4832-AF6E-E2DE90BFFEEA}">
      <dsp:nvSpPr>
        <dsp:cNvPr id="0" name=""/>
        <dsp:cNvSpPr/>
      </dsp:nvSpPr>
      <dsp:spPr>
        <a:xfrm>
          <a:off x="2705584" y="3028218"/>
          <a:ext cx="2495561" cy="249556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Getting it actually seen?</a:t>
          </a:r>
        </a:p>
      </dsp:txBody>
      <dsp:txXfrm>
        <a:off x="3071050" y="3393684"/>
        <a:ext cx="1764629" cy="1764629"/>
      </dsp:txXfrm>
    </dsp:sp>
    <dsp:sp modelId="{0BBCA060-4198-4A0C-8CBA-EC9E2F78648B}">
      <dsp:nvSpPr>
        <dsp:cNvPr id="0" name=""/>
        <dsp:cNvSpPr/>
      </dsp:nvSpPr>
      <dsp:spPr>
        <a:xfrm rot="12900000">
          <a:off x="1051820" y="2576074"/>
          <a:ext cx="1963353" cy="711235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B9EAF-F007-44DA-87D0-2C2A4BE8C421}">
      <dsp:nvSpPr>
        <dsp:cNvPr id="0" name=""/>
        <dsp:cNvSpPr/>
      </dsp:nvSpPr>
      <dsp:spPr>
        <a:xfrm>
          <a:off x="43962" y="1420312"/>
          <a:ext cx="2370783" cy="18966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Getting the timing right</a:t>
          </a:r>
        </a:p>
      </dsp:txBody>
      <dsp:txXfrm>
        <a:off x="99512" y="1475862"/>
        <a:ext cx="2259683" cy="1785526"/>
      </dsp:txXfrm>
    </dsp:sp>
    <dsp:sp modelId="{6C0DB67B-B74D-4F5E-8E68-E9920AB9AA06}">
      <dsp:nvSpPr>
        <dsp:cNvPr id="0" name=""/>
        <dsp:cNvSpPr/>
      </dsp:nvSpPr>
      <dsp:spPr>
        <a:xfrm rot="16200000">
          <a:off x="2926708" y="1736085"/>
          <a:ext cx="1963353" cy="711235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D118A-1B20-4EA3-A3AE-8ABB7D081E2A}">
      <dsp:nvSpPr>
        <dsp:cNvPr id="0" name=""/>
        <dsp:cNvSpPr/>
      </dsp:nvSpPr>
      <dsp:spPr>
        <a:xfrm>
          <a:off x="2767973" y="2282"/>
          <a:ext cx="2370783" cy="18966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Linking to other priorities</a:t>
          </a:r>
        </a:p>
      </dsp:txBody>
      <dsp:txXfrm>
        <a:off x="2823523" y="57832"/>
        <a:ext cx="2259683" cy="1785526"/>
      </dsp:txXfrm>
    </dsp:sp>
    <dsp:sp modelId="{3224D312-1797-4119-AB12-D7C09945000B}">
      <dsp:nvSpPr>
        <dsp:cNvPr id="0" name=""/>
        <dsp:cNvSpPr/>
      </dsp:nvSpPr>
      <dsp:spPr>
        <a:xfrm rot="19500000">
          <a:off x="4891556" y="2576074"/>
          <a:ext cx="1963353" cy="711235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F94E3-EF2A-4836-82A2-69A32D9D20DC}">
      <dsp:nvSpPr>
        <dsp:cNvPr id="0" name=""/>
        <dsp:cNvSpPr/>
      </dsp:nvSpPr>
      <dsp:spPr>
        <a:xfrm>
          <a:off x="5491983" y="1420312"/>
          <a:ext cx="2370783" cy="18966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Understanding which departments are relevant</a:t>
          </a:r>
        </a:p>
      </dsp:txBody>
      <dsp:txXfrm>
        <a:off x="5547533" y="1475862"/>
        <a:ext cx="2259683" cy="1785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02224-85EE-4D8E-A9A6-422F464C89CC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F051D-6AF9-419F-B7AA-811E45A08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16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F051D-6AF9-419F-B7AA-811E45A0893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5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first needed to be included as I was approaching an academic funder, and I also was keen to raise awareness of my findings to academics in education, sociology and social work fields. </a:t>
            </a:r>
          </a:p>
          <a:p>
            <a:endParaRPr lang="en-GB" dirty="0"/>
          </a:p>
          <a:p>
            <a:r>
              <a:rPr lang="en-GB" dirty="0"/>
              <a:t>But the second was primarily motivated by getting my recommendations across to policymakers.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F051D-6AF9-419F-B7AA-811E45A0893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7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also sought advice from the Open Innovation team who provide policy training and advice for academics who helped me identify relevant departments.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F051D-6AF9-419F-B7AA-811E45A0893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07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F051D-6AF9-419F-B7AA-811E45A0893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129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F051D-6AF9-419F-B7AA-811E45A0893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734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of these conditions could be right, but this still leaves an actual gap between these and actually getting recommendations in front of a policy maker’s eyes!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F051D-6AF9-419F-B7AA-811E45A0893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546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Staying in the know.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F051D-6AF9-419F-B7AA-811E45A0893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604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F051D-6AF9-419F-B7AA-811E45A0893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118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F051D-6AF9-419F-B7AA-811E45A0893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15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0F011-5DF8-4821-A16A-A83C08918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E05EA-85A0-4030-9A06-E46CB8EDB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64369-8DAF-4FE2-BB47-7EE51545F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93C7-1E04-41DE-86FB-5B0F157E880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B7C10-86C8-4C95-86B4-16F686DCD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C9DDD-E660-4B76-ADA4-E4A6E13D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A2B-6B3C-449F-A8A7-14755CB23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27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C1CD6-BB09-40EA-A7D0-235DBEE32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07CC64-2ADF-4CB5-BBCF-07BB5F752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892C4-E081-4D43-8864-2045A76F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93C7-1E04-41DE-86FB-5B0F157E880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CE9F-64C0-4F9D-9E2D-66EE4A828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D32AC-3C74-4144-8C98-4C0D005F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A2B-6B3C-449F-A8A7-14755CB23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7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7D0897-C609-40A5-87F7-FAC314A6FB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C837E-13BE-417E-A499-25219FED7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5606A-59C4-423F-906F-2382DE69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93C7-1E04-41DE-86FB-5B0F157E880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724C7-1985-4B36-A155-21D98D78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DBD9D-3E99-4887-8D39-7B1E67DB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A2B-6B3C-449F-A8A7-14755CB23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11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D0906-D072-40B3-8770-D706053AF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28657-6464-4C6F-9EF8-4568B4028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A4D22-50B9-418D-870F-4ECC021DB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93C7-1E04-41DE-86FB-5B0F157E880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77D81-43DD-4FF0-BD05-3861C567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A2F01-8CCB-4DAE-B456-776FE3085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A2B-6B3C-449F-A8A7-14755CB23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89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E7AC-F6D0-4EA9-8608-6E987E9AE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F7762-FE32-458F-B7A5-C29A6D31D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58147-23B1-4FE8-9246-E9CCBBAB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93C7-1E04-41DE-86FB-5B0F157E880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8DB45-A2B4-4E1E-B389-AEF4C327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03428-39BD-4046-8EF7-B1FF1D9C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A2B-6B3C-449F-A8A7-14755CB23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53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3CC3-C3C3-4632-927E-22F227B7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1BEC9-FC23-4ECD-A852-21796570A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B6669-449E-48A1-87F4-72DC7C623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138E5-806F-4256-A817-AF289333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93C7-1E04-41DE-86FB-5B0F157E880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BF80E-87AB-4A6A-8B73-3688689B0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91499-DB8F-4F43-A97A-D072C10C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A2B-6B3C-449F-A8A7-14755CB23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5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3471-20CD-4E9A-9548-44EF65F9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6D456-EF32-4CB9-BD55-6E477FD39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56105-98B0-43F3-AA76-EAADBC47E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5612C8-96B1-44AC-BE8F-C7BA600AB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EE39EB-FB68-4B8C-88B9-B9AA143AE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9FE635-8510-46B6-A182-CC164EAD9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93C7-1E04-41DE-86FB-5B0F157E880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87D203-5F19-4F72-AE83-9B180149D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41281F-16A6-4022-B677-16F398327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A2B-6B3C-449F-A8A7-14755CB23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84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C556-363F-486F-82DE-69278B66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58C91-12EE-4BA9-9F4B-9034A6F96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93C7-1E04-41DE-86FB-5B0F157E880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A0947-5F13-4A0F-8D42-213FC847B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2AD3B-F11C-439C-B3D2-DF478F3C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A2B-6B3C-449F-A8A7-14755CB23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52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DA61C5-F7CE-4197-93DE-5CB53799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93C7-1E04-41DE-86FB-5B0F157E880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4427E6-DB6A-42E9-B97C-F859907E8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2F98D-3B44-4437-98CD-32BAC50E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A2B-6B3C-449F-A8A7-14755CB23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71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B786-BA35-4563-A391-BC4C949A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DEDF8-14D6-45AD-BD81-05A0F4A5B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9BBC4-1B4E-4277-837E-526BBE48D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78692-45F9-4FF2-82D5-22E7380C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93C7-1E04-41DE-86FB-5B0F157E880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159B4-EED9-4E47-84F1-FD977B44F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6AD1F-8651-4D78-B117-379EA286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A2B-6B3C-449F-A8A7-14755CB23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5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7F7A6-BF09-4943-9426-B00B7BC8F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BBFB8F-5B6B-4C4F-BB36-819920624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A88C6-E5AC-414F-A69F-23F816836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1E3F7-B910-4B89-A758-A545F4E4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93C7-1E04-41DE-86FB-5B0F157E880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A2678-4586-4B9A-B624-660C64ED2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052D3-AFD9-4CAD-94F9-5583678B7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A2B-6B3C-449F-A8A7-14755CB23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14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8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E4B506-719E-4DB4-875B-2919C3C99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04A17-3F76-4ECE-A7D7-51D80E3BF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BF2B3-4EB8-49DF-AE5B-7E3099CFC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193C7-1E04-41DE-86FB-5B0F157E880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C2011-58F9-4F09-95F5-3B6B6ED12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ABCCC-290C-4E7C-A18F-206BAA123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58A2B-6B3C-449F-A8A7-14755CB23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97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presentation/d/1olV3ZblgwARxRbWBHZ9vynLux9TzGz9_xVUFMN6dJRg/edit#slide=id.g1280f19daa2_0_5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zoe.baker@york.ac.uk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pushpins on roadmap route">
            <a:extLst>
              <a:ext uri="{FF2B5EF4-FFF2-40B4-BE49-F238E27FC236}">
                <a16:creationId xmlns:a16="http://schemas.microsoft.com/office/drawing/2014/main" id="{FB529012-F50C-4DC8-BFC9-B1755A25ED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6" b="9090"/>
          <a:stretch/>
        </p:blipFill>
        <p:spPr>
          <a:xfrm flipH="1">
            <a:off x="3132944" y="1"/>
            <a:ext cx="9059056" cy="6857999"/>
          </a:xfrm>
          <a:prstGeom prst="rect">
            <a:avLst/>
          </a:prstGeom>
        </p:spPr>
      </p:pic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E5604-8F54-4E61-AB6B-3D2E4A26C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085154"/>
            <a:ext cx="3879232" cy="2248122"/>
          </a:xfrm>
        </p:spPr>
        <p:txBody>
          <a:bodyPr anchor="b">
            <a:normAutofit/>
          </a:bodyPr>
          <a:lstStyle/>
          <a:p>
            <a:pPr algn="l"/>
            <a:r>
              <a:rPr lang="en-GB" sz="5000" b="1" dirty="0">
                <a:latin typeface="+mn-lt"/>
              </a:rPr>
              <a:t>Planning a pathway into policy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D1FE4-DB6E-4A9E-A8DB-E2E1B4104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641052"/>
            <a:ext cx="3205463" cy="1155525"/>
          </a:xfrm>
        </p:spPr>
        <p:txBody>
          <a:bodyPr anchor="t">
            <a:normAutofit/>
          </a:bodyPr>
          <a:lstStyle/>
          <a:p>
            <a:pPr algn="l"/>
            <a:r>
              <a:rPr lang="en-GB" dirty="0"/>
              <a:t>Dr Zoe Baker</a:t>
            </a:r>
          </a:p>
          <a:p>
            <a:pPr algn="l"/>
            <a:r>
              <a:rPr lang="en-GB" dirty="0"/>
              <a:t>University of York </a:t>
            </a:r>
          </a:p>
        </p:txBody>
      </p:sp>
    </p:spTree>
    <p:extLst>
      <p:ext uri="{BB962C8B-B14F-4D97-AF65-F5344CB8AC3E}">
        <p14:creationId xmlns:p14="http://schemas.microsoft.com/office/powerpoint/2010/main" val="1643403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132E-0A17-456C-9334-384975C4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244" y="310656"/>
            <a:ext cx="5983153" cy="1023470"/>
          </a:xfrm>
        </p:spPr>
        <p:txBody>
          <a:bodyPr anchor="b">
            <a:normAutofit fontScale="90000"/>
          </a:bodyPr>
          <a:lstStyle/>
          <a:p>
            <a:r>
              <a:rPr lang="en-GB" sz="3700" b="1" dirty="0">
                <a:latin typeface="+mn-lt"/>
              </a:rPr>
              <a:t>Disseminating more broadly to maximise visibility</a:t>
            </a:r>
            <a:endParaRPr lang="en-GB" sz="3700" dirty="0">
              <a:latin typeface="+mn-lt"/>
            </a:endParaRPr>
          </a:p>
        </p:txBody>
      </p:sp>
      <p:pic>
        <p:nvPicPr>
          <p:cNvPr id="5" name="Picture 4" descr="Orange megaphone">
            <a:extLst>
              <a:ext uri="{FF2B5EF4-FFF2-40B4-BE49-F238E27FC236}">
                <a16:creationId xmlns:a16="http://schemas.microsoft.com/office/drawing/2014/main" id="{3633F21D-8831-481D-8B38-81073B5101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9" r="9630"/>
          <a:stretch/>
        </p:blipFill>
        <p:spPr>
          <a:xfrm>
            <a:off x="2" y="1587"/>
            <a:ext cx="554635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52C56-5C66-42F4-AE53-1C607E2A7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244" y="1552575"/>
            <a:ext cx="5983153" cy="530542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To stakeholders who may have links with policymakers</a:t>
            </a:r>
          </a:p>
          <a:p>
            <a:pPr marL="539750">
              <a:buFontTx/>
              <a:buChar char="-"/>
            </a:pPr>
            <a:r>
              <a:rPr lang="en-GB" dirty="0"/>
              <a:t>Become </a:t>
            </a:r>
          </a:p>
          <a:p>
            <a:pPr marL="539750">
              <a:buFontTx/>
              <a:buChar char="-"/>
            </a:pPr>
            <a:r>
              <a:rPr lang="en-GB" dirty="0"/>
              <a:t>National Network for the Education of Care Leavers (NNECL)</a:t>
            </a:r>
          </a:p>
          <a:p>
            <a:pPr marL="539750">
              <a:buFontTx/>
              <a:buChar char="-"/>
            </a:pPr>
            <a:r>
              <a:rPr lang="en-GB" dirty="0"/>
              <a:t>CELCIS</a:t>
            </a:r>
          </a:p>
          <a:p>
            <a:pPr marL="539750">
              <a:buFontTx/>
              <a:buChar char="-"/>
            </a:pPr>
            <a:r>
              <a:rPr lang="en-GB" dirty="0"/>
              <a:t>Who Cares? Scotland</a:t>
            </a:r>
          </a:p>
          <a:p>
            <a:pPr marL="539750">
              <a:buFontTx/>
              <a:buChar char="-"/>
            </a:pPr>
            <a:r>
              <a:rPr lang="en-GB" dirty="0" err="1"/>
              <a:t>OfS</a:t>
            </a:r>
            <a:endParaRPr lang="en-GB" dirty="0"/>
          </a:p>
          <a:p>
            <a:r>
              <a:rPr lang="en-GB" dirty="0"/>
              <a:t>Media -reporting on findings in the news, writing commentary pieces e.g. </a:t>
            </a:r>
            <a:r>
              <a:rPr lang="en-GB" i="1" dirty="0"/>
              <a:t>The Conversation</a:t>
            </a:r>
          </a:p>
          <a:p>
            <a:r>
              <a:rPr lang="en-GB" dirty="0"/>
              <a:t>Public talks (one of mine was attended by members of Scottish Government last week)…luck is involved!</a:t>
            </a:r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427139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cks on a wall">
            <a:extLst>
              <a:ext uri="{FF2B5EF4-FFF2-40B4-BE49-F238E27FC236}">
                <a16:creationId xmlns:a16="http://schemas.microsoft.com/office/drawing/2014/main" id="{BDFB0964-B21F-4B27-97CF-D162985549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1" r="9091" b="57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CE3FA4-646F-46D1-AAE4-7C03150D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457734"/>
            <a:ext cx="6619811" cy="841419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Where I am at currently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89004-7394-465B-A258-F0C4CAF5F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1" y="1299153"/>
            <a:ext cx="6619812" cy="4918583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Staying in ‘the know’ – Select Committees, signed up to updates.</a:t>
            </a:r>
          </a:p>
          <a:p>
            <a:r>
              <a:rPr lang="en-GB" sz="2400" dirty="0"/>
              <a:t>Critically reflecting on how my work can contribute to broader priorities. </a:t>
            </a:r>
          </a:p>
          <a:p>
            <a:r>
              <a:rPr lang="en-GB" sz="2400" dirty="0"/>
              <a:t>Waiting for the Independent Review of Children’s Social Care recommendations.</a:t>
            </a:r>
          </a:p>
          <a:p>
            <a:r>
              <a:rPr lang="en-GB" sz="2400" dirty="0"/>
              <a:t>Making my interim findings as visible as possible (mailing list, sharing information via my research website)</a:t>
            </a:r>
          </a:p>
          <a:p>
            <a:r>
              <a:rPr lang="en-GB" sz="2400" dirty="0"/>
              <a:t>Creating opportunities for stakeholders to </a:t>
            </a:r>
            <a:r>
              <a:rPr lang="en-GB" sz="2400" dirty="0">
                <a:hlinkClick r:id="rId4"/>
              </a:rPr>
              <a:t>discuss and feed into recommendations. </a:t>
            </a:r>
            <a:endParaRPr lang="en-GB" sz="2400" dirty="0"/>
          </a:p>
          <a:p>
            <a:r>
              <a:rPr lang="en-GB" sz="2400" dirty="0"/>
              <a:t>Disseminating interim findings to the public (not just at ‘academic’ conferences). </a:t>
            </a:r>
          </a:p>
        </p:txBody>
      </p:sp>
    </p:spTree>
    <p:extLst>
      <p:ext uri="{BB962C8B-B14F-4D97-AF65-F5344CB8AC3E}">
        <p14:creationId xmlns:p14="http://schemas.microsoft.com/office/powerpoint/2010/main" val="485569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dancer&#10;&#10;Description automatically generated">
            <a:extLst>
              <a:ext uri="{FF2B5EF4-FFF2-40B4-BE49-F238E27FC236}">
                <a16:creationId xmlns:a16="http://schemas.microsoft.com/office/drawing/2014/main" id="{EC0539D0-1BD4-401F-9301-0A902A4C47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48" r="9091" b="115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7892E-FFF6-40A2-A5B0-AB7555B0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54F2-691E-44B6-8234-F4180E9FF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4" y="2180858"/>
            <a:ext cx="4802350" cy="3331455"/>
          </a:xfrm>
        </p:spPr>
        <p:txBody>
          <a:bodyPr>
            <a:normAutofit/>
          </a:bodyPr>
          <a:lstStyle/>
          <a:p>
            <a:r>
              <a:rPr lang="en-GB" dirty="0"/>
              <a:t>Email: </a:t>
            </a:r>
            <a:r>
              <a:rPr lang="en-GB" dirty="0">
                <a:hlinkClick r:id="rId3"/>
              </a:rPr>
              <a:t>zoe.baker@york.ac.uk</a:t>
            </a:r>
            <a:r>
              <a:rPr lang="en-GB" dirty="0"/>
              <a:t>	</a:t>
            </a:r>
          </a:p>
          <a:p>
            <a:r>
              <a:rPr lang="en-GB" dirty="0"/>
              <a:t>Twitter: @zs_baker </a:t>
            </a:r>
          </a:p>
        </p:txBody>
      </p:sp>
    </p:spTree>
    <p:extLst>
      <p:ext uri="{BB962C8B-B14F-4D97-AF65-F5344CB8AC3E}">
        <p14:creationId xmlns:p14="http://schemas.microsoft.com/office/powerpoint/2010/main" val="18166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1641A-DEAD-4AA1-871E-A2C0B1EE1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51"/>
            <a:ext cx="6917961" cy="1642970"/>
          </a:xfrm>
        </p:spPr>
        <p:txBody>
          <a:bodyPr anchor="b">
            <a:normAutofit/>
          </a:bodyPr>
          <a:lstStyle/>
          <a:p>
            <a:r>
              <a:rPr lang="en-GB" sz="4000" b="1" dirty="0">
                <a:latin typeface="+mn-lt"/>
              </a:rPr>
              <a:t>The Care-Experienced Graduates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B36FA-23BD-4F8C-8EF9-AB80E7F61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3754"/>
            <a:ext cx="6370962" cy="5119492"/>
          </a:xfrm>
        </p:spPr>
        <p:txBody>
          <a:bodyPr anchor="t">
            <a:normAutofit lnSpcReduction="10000"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Exploring transitions out of HE for care-experienced graduates.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Funded by the British Academy (2021-2024).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Qualitative, longitudinal narrative inquiry.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England and Scotland.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Three phases: Final year of HE (phase 1); 6 months after graduation (phase 2), then 12 months after graduation (phase 3). 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24 participants (currently).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The British Academy logo. ">
            <a:extLst>
              <a:ext uri="{FF2B5EF4-FFF2-40B4-BE49-F238E27FC236}">
                <a16:creationId xmlns:a16="http://schemas.microsoft.com/office/drawing/2014/main" id="{A7E37D57-CC82-4CCA-BB95-FDD82681F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2506579"/>
            <a:ext cx="4170530" cy="187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5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7B434-A119-4441-93FE-9D5F3BA0B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36" y="122267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What I proposed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851BF-572C-4F9A-929F-F5A0ED00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16" y="1333373"/>
            <a:ext cx="7644984" cy="509702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Explore the influences that inform CE students’ decision-making and choices in relation to their graduate pathways and destinations.</a:t>
            </a:r>
            <a:endParaRPr lang="en-GB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Identify what structural </a:t>
            </a:r>
            <a:r>
              <a:rPr lang="en-GB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enablements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constraints exist for CE students’ transitions out of HE and into employment and/or further study.</a:t>
            </a:r>
            <a:endParaRPr lang="en-GB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Explore what role CE students perceive their care experience as having in: a) the influences informing graduate choices and decisions; and b) the constellations of </a:t>
            </a:r>
            <a:r>
              <a:rPr lang="en-GB" sz="2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enablements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constraints that they face when pursuing these.</a:t>
            </a:r>
            <a:endParaRPr lang="en-GB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792A12A1-26FA-42CF-94F7-837308F99207}"/>
              </a:ext>
            </a:extLst>
          </p:cNvPr>
          <p:cNvSpPr/>
          <p:nvPr/>
        </p:nvSpPr>
        <p:spPr>
          <a:xfrm>
            <a:off x="8109679" y="1776997"/>
            <a:ext cx="706518" cy="429595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19F55A-8B60-4256-B100-2E86608B7D22}"/>
              </a:ext>
            </a:extLst>
          </p:cNvPr>
          <p:cNvSpPr/>
          <p:nvPr/>
        </p:nvSpPr>
        <p:spPr>
          <a:xfrm>
            <a:off x="8816197" y="2139351"/>
            <a:ext cx="3088256" cy="34850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Translating the findings into policy and practice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51132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BFEF7-43D0-4690-B873-33DE21C12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95" y="151238"/>
            <a:ext cx="6220918" cy="1807305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Factoring ‘pathways into policy’ into my research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71A3-FD5A-46B0-8ACE-A0C9BD111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43" y="2109771"/>
            <a:ext cx="5836423" cy="43831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Academic funder (The British Academy): </a:t>
            </a:r>
            <a:r>
              <a:rPr lang="en-GB" dirty="0"/>
              <a:t>Journal articles and a book proposed.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Open access reports after each phase of the research:</a:t>
            </a:r>
          </a:p>
          <a:p>
            <a:r>
              <a:rPr lang="en-GB" dirty="0"/>
              <a:t>Providing an overview of key findings.</a:t>
            </a:r>
          </a:p>
          <a:p>
            <a:r>
              <a:rPr lang="en-GB" dirty="0"/>
              <a:t>Including a set of recommendations for practice (in HE institutions, local authorities, the third sector).</a:t>
            </a:r>
          </a:p>
          <a:p>
            <a:r>
              <a:rPr lang="en-GB" dirty="0"/>
              <a:t>And for policy makers to enable the conditions for the above.</a:t>
            </a:r>
          </a:p>
        </p:txBody>
      </p:sp>
      <p:pic>
        <p:nvPicPr>
          <p:cNvPr id="5" name="Picture 4" descr="Six color pencils with different colors are drawing lines">
            <a:extLst>
              <a:ext uri="{FF2B5EF4-FFF2-40B4-BE49-F238E27FC236}">
                <a16:creationId xmlns:a16="http://schemas.microsoft.com/office/drawing/2014/main" id="{822D92F5-0660-47A3-B72A-64FEAD46F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5" r="2102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59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7C18-2079-43CB-BEC7-A2A536C69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059"/>
          </a:xfrm>
        </p:spPr>
        <p:txBody>
          <a:bodyPr/>
          <a:lstStyle/>
          <a:p>
            <a:r>
              <a:rPr lang="en-GB" b="1" dirty="0">
                <a:latin typeface="+mn-lt"/>
              </a:rPr>
              <a:t>The strategy: Getting my research </a:t>
            </a:r>
            <a:r>
              <a:rPr lang="en-GB" b="1" i="1" dirty="0">
                <a:latin typeface="+mn-lt"/>
              </a:rPr>
              <a:t>seen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D7310-4766-4515-BD5D-F9742B9F4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881"/>
            <a:ext cx="10515600" cy="50569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Open access reports: </a:t>
            </a:r>
            <a:r>
              <a:rPr lang="en-GB" dirty="0"/>
              <a:t>Openly accessible online, can easily be digitally distributed to people, organisations, stakeholders.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Released at key milestones: </a:t>
            </a:r>
            <a:r>
              <a:rPr lang="en-GB" dirty="0"/>
              <a:t>To</a:t>
            </a:r>
            <a:r>
              <a:rPr lang="en-GB" b="1" dirty="0"/>
              <a:t> </a:t>
            </a:r>
            <a:r>
              <a:rPr lang="en-GB" dirty="0"/>
              <a:t>maintain and strengthen connections, and hopefully open a dialogue about the research with policymakers.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Identifying and targeting the most relevant departments: </a:t>
            </a:r>
          </a:p>
          <a:p>
            <a:r>
              <a:rPr lang="en-GB" dirty="0"/>
              <a:t>Department for Education (DfE) </a:t>
            </a:r>
          </a:p>
          <a:p>
            <a:r>
              <a:rPr lang="en-GB" dirty="0"/>
              <a:t>Department for Levelling Up, Housing and Communities (DLUHC)</a:t>
            </a:r>
          </a:p>
          <a:p>
            <a:r>
              <a:rPr lang="en-GB" dirty="0"/>
              <a:t>Department of Health and Social Care (DHSC)</a:t>
            </a:r>
          </a:p>
          <a:p>
            <a:r>
              <a:rPr lang="en-GB" dirty="0"/>
              <a:t>Umbrella organisations, such as the Local Government Association (LGA) since they work across multiple local authorities.</a:t>
            </a:r>
          </a:p>
        </p:txBody>
      </p:sp>
    </p:spTree>
    <p:extLst>
      <p:ext uri="{BB962C8B-B14F-4D97-AF65-F5344CB8AC3E}">
        <p14:creationId xmlns:p14="http://schemas.microsoft.com/office/powerpoint/2010/main" val="1661375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B6F47-2783-4D74-9281-225FBCA0D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65" y="185743"/>
            <a:ext cx="6002110" cy="1495425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Government priorities and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64842-D2B9-494C-80B0-F7EBCB4D2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65" y="1681167"/>
            <a:ext cx="6002110" cy="499108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Awareness of what government priorities are in this area and/or…</a:t>
            </a:r>
          </a:p>
          <a:p>
            <a:r>
              <a:rPr lang="en-GB" dirty="0"/>
              <a:t>When is this likely to be a priority e.g. will anything bring this into the spotlight? </a:t>
            </a:r>
          </a:p>
          <a:p>
            <a:pPr marL="539750">
              <a:buFontTx/>
              <a:buChar char="-"/>
            </a:pPr>
            <a:r>
              <a:rPr lang="en-GB" i="1" dirty="0"/>
              <a:t>The Independent Review of Children’s Social Care </a:t>
            </a:r>
            <a:r>
              <a:rPr lang="en-GB" dirty="0"/>
              <a:t>(Summer 2022).</a:t>
            </a:r>
          </a:p>
          <a:p>
            <a:r>
              <a:rPr lang="en-GB" dirty="0"/>
              <a:t>Considering how the research links to wider government priorities and policies, and explicitly articulate how the research can help.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i="1" dirty="0"/>
          </a:p>
          <a:p>
            <a:pPr>
              <a:buFontTx/>
              <a:buChar char="-"/>
            </a:pPr>
            <a:endParaRPr lang="en-GB" sz="2000" i="1" dirty="0"/>
          </a:p>
          <a:p>
            <a:pPr>
              <a:buFontTx/>
              <a:buChar char="-"/>
            </a:pPr>
            <a:endParaRPr lang="en-GB" sz="2000" dirty="0"/>
          </a:p>
        </p:txBody>
      </p:sp>
      <p:pic>
        <p:nvPicPr>
          <p:cNvPr id="5" name="Picture 4" descr="Wall of advesive notes with one standing out">
            <a:extLst>
              <a:ext uri="{FF2B5EF4-FFF2-40B4-BE49-F238E27FC236}">
                <a16:creationId xmlns:a16="http://schemas.microsoft.com/office/drawing/2014/main" id="{70442ED9-A32C-449A-A5D1-9FDCB2C12A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r="34161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834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1B298-0D80-4764-A8BD-749F9DB94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03" y="643467"/>
            <a:ext cx="6306449" cy="42283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4400" b="1" dirty="0"/>
            </a:br>
            <a:br>
              <a:rPr lang="en-US" sz="4900" b="1" dirty="0">
                <a:latin typeface="+mn-lt"/>
              </a:rPr>
            </a:br>
            <a:r>
              <a:rPr lang="en-US" sz="4900" b="1" dirty="0">
                <a:latin typeface="+mn-lt"/>
              </a:rPr>
              <a:t>However, it is often more complicated to get it ‘seen’ by policymakers…</a:t>
            </a:r>
            <a:br>
              <a:rPr lang="en-US" sz="4900" b="1" i="1" dirty="0">
                <a:latin typeface="+mn-lt"/>
              </a:rPr>
            </a:br>
            <a:endParaRPr lang="en-US" sz="4400" b="1" dirty="0">
              <a:latin typeface="+mn-lt"/>
            </a:endParaRPr>
          </a:p>
        </p:txBody>
      </p:sp>
      <p:pic>
        <p:nvPicPr>
          <p:cNvPr id="5" name="Picture 4" descr="Stack of colorful files">
            <a:extLst>
              <a:ext uri="{FF2B5EF4-FFF2-40B4-BE49-F238E27FC236}">
                <a16:creationId xmlns:a16="http://schemas.microsoft.com/office/drawing/2014/main" id="{14443FC8-86EA-48F4-B8A4-A3C9DAFA55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2" r="845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705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201D0-4D70-41DC-AE2B-A8F98DBE5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4" y="-276656"/>
            <a:ext cx="5275210" cy="2452687"/>
          </a:xfrm>
        </p:spPr>
        <p:txBody>
          <a:bodyPr anchor="ctr">
            <a:normAutofit/>
          </a:bodyPr>
          <a:lstStyle/>
          <a:p>
            <a:r>
              <a:rPr lang="en-GB" sz="3600" b="1" dirty="0">
                <a:latin typeface="+mn-lt"/>
              </a:rPr>
              <a:t>The conditions could be perfect, but…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5FACB8E-EC06-4DD0-BEC3-9B3AE897E9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996497"/>
              </p:ext>
            </p:extLst>
          </p:nvPr>
        </p:nvGraphicFramePr>
        <p:xfrm>
          <a:off x="3861841" y="949688"/>
          <a:ext cx="7906730" cy="552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2753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DB2A192-EBF1-455B-8770-801C670C2A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8" b="463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1C7B7-42E7-41D3-8AF1-C8A4E508F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5728"/>
            <a:ext cx="10515600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b="1" dirty="0"/>
              <a:t>Select committees: </a:t>
            </a:r>
            <a:r>
              <a:rPr lang="en-GB" sz="3200" dirty="0"/>
              <a:t>Looking out for relevant Select Committee inquiries to submit written evidence to.</a:t>
            </a:r>
          </a:p>
          <a:p>
            <a:pPr>
              <a:buFontTx/>
              <a:buChar char="-"/>
            </a:pPr>
            <a:r>
              <a:rPr lang="en-GB" sz="3200" dirty="0"/>
              <a:t>Following relevant committees on Twitter</a:t>
            </a:r>
          </a:p>
          <a:p>
            <a:pPr>
              <a:buFontTx/>
              <a:buChar char="-"/>
            </a:pPr>
            <a:r>
              <a:rPr lang="en-GB" sz="3200" dirty="0"/>
              <a:t>Signing up for email alerts via parliament.uk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33077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790</Words>
  <Application>Microsoft Office PowerPoint</Application>
  <PresentationFormat>Widescreen</PresentationFormat>
  <Paragraphs>82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Planning a pathway into policy</vt:lpstr>
      <vt:lpstr>The Care-Experienced Graduates Project</vt:lpstr>
      <vt:lpstr>What I proposed</vt:lpstr>
      <vt:lpstr>Factoring ‘pathways into policy’ into my research planning</vt:lpstr>
      <vt:lpstr>The strategy: Getting my research seen</vt:lpstr>
      <vt:lpstr>Government priorities and timing</vt:lpstr>
      <vt:lpstr>  However, it is often more complicated to get it ‘seen’ by policymakers… </vt:lpstr>
      <vt:lpstr>The conditions could be perfect, but…</vt:lpstr>
      <vt:lpstr>PowerPoint Presentation</vt:lpstr>
      <vt:lpstr>Disseminating more broadly to maximise visibility</vt:lpstr>
      <vt:lpstr>Where I am at currently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 pathway into policy</dc:title>
  <dc:creator>Zoe Baker</dc:creator>
  <cp:lastModifiedBy>Zoe Baker</cp:lastModifiedBy>
  <cp:revision>21</cp:revision>
  <dcterms:created xsi:type="dcterms:W3CDTF">2022-05-16T13:49:28Z</dcterms:created>
  <dcterms:modified xsi:type="dcterms:W3CDTF">2022-05-20T10:50:46Z</dcterms:modified>
</cp:coreProperties>
</file>