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layfair Display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  <p:embeddedFont>
      <p:font typeface="Corbel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Italic.fntdata"/><Relationship Id="rId22" Type="http://schemas.openxmlformats.org/officeDocument/2006/relationships/font" Target="fonts/Lato-bold.fntdata"/><Relationship Id="rId21" Type="http://schemas.openxmlformats.org/officeDocument/2006/relationships/font" Target="fonts/Lato-regular.fntdata"/><Relationship Id="rId24" Type="http://schemas.openxmlformats.org/officeDocument/2006/relationships/font" Target="fonts/Lato-boldItalic.fntdata"/><Relationship Id="rId23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rbel-bold.fntdata"/><Relationship Id="rId25" Type="http://schemas.openxmlformats.org/officeDocument/2006/relationships/font" Target="fonts/Corbel-regular.fntdata"/><Relationship Id="rId28" Type="http://schemas.openxmlformats.org/officeDocument/2006/relationships/font" Target="fonts/Corbel-boldItalic.fntdata"/><Relationship Id="rId27" Type="http://schemas.openxmlformats.org/officeDocument/2006/relationships/font" Target="fonts/Corbel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layfairDisplay-regular.fntdata"/><Relationship Id="rId16" Type="http://schemas.openxmlformats.org/officeDocument/2006/relationships/slide" Target="slides/slide11.xml"/><Relationship Id="rId19" Type="http://schemas.openxmlformats.org/officeDocument/2006/relationships/font" Target="fonts/PlayfairDisplay-italic.fntdata"/><Relationship Id="rId18" Type="http://schemas.openxmlformats.org/officeDocument/2006/relationships/font" Target="fonts/PlayfairDispl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9d05669ba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9d05669ba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9d05669ba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9d05669ba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9d05669ba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9d05669ba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9d05669ba_0_1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9d05669ba_0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c4999477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c4999477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c4999477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c4999477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c4999477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c4999477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9d05669ba_0_10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9d05669ba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9d05669ba_0_10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9d05669ba_0_1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9d05669ba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9d05669ba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k.ellis@sheffield.ac.uk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l4WZkxvji4g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400">
                <a:latin typeface="Arial"/>
                <a:ea typeface="Arial"/>
                <a:cs typeface="Arial"/>
                <a:sym typeface="Arial"/>
              </a:rPr>
              <a:t>Using Research to Inform Policy</a:t>
            </a:r>
            <a:endParaRPr sz="6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265500" y="3113925"/>
            <a:ext cx="4045200" cy="17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Care Leavers in Higher Education: A Case Study</a:t>
            </a:r>
            <a:r>
              <a:rPr b="1" lang="en-GB" sz="2300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>
                <a:solidFill>
                  <a:schemeClr val="dk1"/>
                </a:solidFill>
                <a:highlight>
                  <a:schemeClr val="accent1"/>
                </a:highlight>
                <a:latin typeface="TUOS Blake"/>
                <a:ea typeface="TUOS Blake"/>
                <a:cs typeface="TUOS Blake"/>
                <a:sym typeface="TUOS Blake"/>
              </a:rPr>
              <a:t>  </a:t>
            </a:r>
            <a:endParaRPr b="1">
              <a:solidFill>
                <a:schemeClr val="dk1"/>
              </a:solidFill>
              <a:highlight>
                <a:schemeClr val="accent1"/>
              </a:highlight>
              <a:latin typeface="TUOS Blake"/>
              <a:ea typeface="TUOS Blake"/>
              <a:cs typeface="TUOS Blake"/>
              <a:sym typeface="TUOS Blak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 Katie Ellis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Twitter: @DrKatieEllis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b="1" lang="en-GB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k.ellis@sheffield.ac.uk</a:t>
            </a: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600" y="475238"/>
            <a:ext cx="3704024" cy="4193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225" y="158275"/>
            <a:ext cx="1554075" cy="5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6425" y="131251"/>
            <a:ext cx="1404275" cy="56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516675" y="125825"/>
            <a:ext cx="7471800" cy="76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Getting the message across: </a:t>
            </a:r>
            <a:r>
              <a:rPr lang="en-GB"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media </a:t>
            </a:r>
            <a:endParaRPr sz="32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401" y="3154864"/>
            <a:ext cx="2708975" cy="179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3975" y="3068000"/>
            <a:ext cx="2533421" cy="189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5">
            <a:alphaModFix/>
          </a:blip>
          <a:srcRect b="44360" l="0" r="0" t="0"/>
          <a:stretch/>
        </p:blipFill>
        <p:spPr>
          <a:xfrm>
            <a:off x="6518675" y="895025"/>
            <a:ext cx="1933500" cy="21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450" y="895025"/>
            <a:ext cx="3018649" cy="18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8650" y="2870650"/>
            <a:ext cx="3167150" cy="21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20388" y="1133763"/>
            <a:ext cx="2708975" cy="170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237625" y="2204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Working with stakeholders to promote policy change: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Impact examples</a:t>
            </a:r>
            <a:r>
              <a:rPr b="0" lang="en-GB" sz="2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4808975" y="495075"/>
            <a:ext cx="4140000" cy="428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80650" lvl="1" marL="54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AFD1"/>
              </a:buClr>
              <a:buSzPts val="1900"/>
              <a:buFont typeface="Arial"/>
              <a:buChar char="●"/>
            </a:pPr>
            <a:r>
              <a:rPr lang="en-GB" sz="1900">
                <a:solidFill>
                  <a:srgbClr val="01AFD1"/>
                </a:solidFill>
              </a:rPr>
              <a:t>Hosted by the Office for Students as ‘Guidance for Universities’</a:t>
            </a:r>
            <a:endParaRPr sz="1900">
              <a:solidFill>
                <a:srgbClr val="01AFD1"/>
              </a:solidFill>
            </a:endParaRPr>
          </a:p>
          <a:p>
            <a:pPr indent="-480650" lvl="1" marL="54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AFD1"/>
              </a:buClr>
              <a:buSzPts val="1900"/>
              <a:buFont typeface="Arial"/>
              <a:buChar char="●"/>
            </a:pPr>
            <a:r>
              <a:rPr lang="en-GB" sz="1900">
                <a:solidFill>
                  <a:srgbClr val="01AFD1"/>
                </a:solidFill>
              </a:rPr>
              <a:t>72 Universities have signed up to the Care Leaver Covenant</a:t>
            </a:r>
            <a:endParaRPr sz="1900">
              <a:solidFill>
                <a:srgbClr val="01AFD1"/>
              </a:solidFill>
            </a:endParaRPr>
          </a:p>
          <a:p>
            <a:pPr indent="-480650" lvl="1" marL="54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AFD1"/>
              </a:buClr>
              <a:buSzPts val="1900"/>
              <a:buFont typeface="Arial"/>
              <a:buChar char="●"/>
            </a:pPr>
            <a:r>
              <a:rPr lang="en-GB" sz="1900">
                <a:solidFill>
                  <a:srgbClr val="01AFD1"/>
                </a:solidFill>
              </a:rPr>
              <a:t>NNECL to create a Gold Standard for Universities</a:t>
            </a:r>
            <a:endParaRPr sz="1900">
              <a:solidFill>
                <a:srgbClr val="01AFD1"/>
              </a:solidFill>
            </a:endParaRPr>
          </a:p>
          <a:p>
            <a:pPr indent="-480650" lvl="1" marL="54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AFD1"/>
              </a:buClr>
              <a:buSzPts val="1900"/>
              <a:buFont typeface="Arial"/>
              <a:buChar char="●"/>
            </a:pPr>
            <a:r>
              <a:rPr lang="en-GB" sz="1900">
                <a:solidFill>
                  <a:srgbClr val="01AFD1"/>
                </a:solidFill>
              </a:rPr>
              <a:t>Endorsed by the Russell Group as best practice</a:t>
            </a:r>
            <a:endParaRPr sz="1900">
              <a:solidFill>
                <a:srgbClr val="01AFD1"/>
              </a:solidFill>
            </a:endParaRPr>
          </a:p>
          <a:p>
            <a:pPr indent="-480650" lvl="1" marL="54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AFD1"/>
              </a:buClr>
              <a:buSzPts val="1900"/>
              <a:buFont typeface="Arial"/>
              <a:buChar char="●"/>
            </a:pPr>
            <a:r>
              <a:rPr lang="en-GB" sz="1900">
                <a:solidFill>
                  <a:srgbClr val="01AFD1"/>
                </a:solidFill>
              </a:rPr>
              <a:t>Shared by NAVSH to virtual school heads</a:t>
            </a:r>
            <a:endParaRPr sz="1900">
              <a:solidFill>
                <a:srgbClr val="01AFD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AFD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99" y="1927425"/>
            <a:ext cx="1521475" cy="3089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9026" y="2618663"/>
            <a:ext cx="2708975" cy="170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201075" y="241050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Arial"/>
                <a:ea typeface="Arial"/>
                <a:cs typeface="Arial"/>
                <a:sym typeface="Arial"/>
              </a:rPr>
              <a:t>The context:</a:t>
            </a:r>
            <a:r>
              <a:rPr lang="en-GB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care leavers in 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GB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igher 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GB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ducation</a:t>
            </a:r>
            <a:endParaRPr sz="2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900" y="1453350"/>
            <a:ext cx="2309599" cy="32613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9" name="Google Shape;79;p14"/>
          <p:cNvSpPr txBox="1"/>
          <p:nvPr>
            <p:ph idx="2" type="body"/>
          </p:nvPr>
        </p:nvSpPr>
        <p:spPr>
          <a:xfrm>
            <a:off x="4731300" y="382350"/>
            <a:ext cx="4182300" cy="43323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Around </a:t>
            </a: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80,000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children are in care in England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Disrupted educational journeys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can mean poorer educational outcomes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Care leavers are </a:t>
            </a: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overrepresented in negative statistics 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around issues like mental health, drug addiction and homelessness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2018, the percentage of children in care who received at least a </a:t>
            </a: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pass in GCSE English and Maths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was </a:t>
            </a: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17.5%</a:t>
            </a:r>
            <a:endParaRPr b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Approximately </a:t>
            </a: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12% attend university</a:t>
            </a:r>
            <a:endParaRPr sz="1600">
              <a:solidFill>
                <a:schemeClr val="lt1"/>
              </a:solidFill>
              <a:latin typeface="TUOS Blake"/>
              <a:ea typeface="TUOS Blake"/>
              <a:cs typeface="TUOS Blake"/>
              <a:sym typeface="TUOS Blak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245325" y="336875"/>
            <a:ext cx="4045200" cy="83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latin typeface="Arial"/>
                <a:ea typeface="Arial"/>
                <a:cs typeface="Arial"/>
                <a:sym typeface="Arial"/>
              </a:rPr>
              <a:t>Our research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5"/>
          <p:cNvSpPr txBox="1"/>
          <p:nvPr>
            <p:ph idx="2" type="body"/>
          </p:nvPr>
        </p:nvSpPr>
        <p:spPr>
          <a:xfrm>
            <a:off x="4754525" y="456300"/>
            <a:ext cx="4125900" cy="42309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●"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Steering group of 3 care experienced students 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●"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Interviews with 42 care experienced students from four universities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●"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192 online responses from care experienced students in 29 universities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Font typeface="Arial"/>
              <a:buChar char="●"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total </a:t>
            </a:r>
            <a:r>
              <a:rPr b="1"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234</a:t>
            </a: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care experienced students shared their perspectives</a:t>
            </a:r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50" y="1443025"/>
            <a:ext cx="3486150" cy="2257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850" y="2975450"/>
            <a:ext cx="1429475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11700" y="555600"/>
            <a:ext cx="5140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Arial"/>
                <a:ea typeface="Arial"/>
                <a:cs typeface="Arial"/>
                <a:sym typeface="Arial"/>
              </a:rPr>
              <a:t>Findings: </a:t>
            </a:r>
            <a:r>
              <a:rPr lang="en-GB"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Arriving at university</a:t>
            </a:r>
            <a:endParaRPr sz="25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446100" y="1749850"/>
            <a:ext cx="8386200" cy="31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 a quarter arrived at university on their own:</a:t>
            </a:r>
            <a:endParaRPr b="1"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 got a bus, all the way … that took twelve hours … I had a cry, because everyone was with their parents and it was really like overwhelming (Dawn)</a:t>
            </a:r>
            <a:endParaRPr sz="17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Moving in was challenging and highlighted differences from peers:</a:t>
            </a:r>
            <a:r>
              <a:rPr lang="en-GB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It was just disappointing. I’d looked forward to moving to uni and I didn’t have anything to move in, didn’t have anything to unpack, didn’t have anything to put up on the walls, didn’t have a TV to watch. I didn’t even have food at the time (Craig)</a:t>
            </a:r>
            <a:endParaRPr i="1" sz="17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17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1" sz="16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5879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4000" y="271800"/>
            <a:ext cx="2818299" cy="1478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4950" y="221276"/>
            <a:ext cx="2430250" cy="2046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555600"/>
            <a:ext cx="493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indings: </a:t>
            </a:r>
            <a:r>
              <a:rPr lang="en-GB"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Fitting in </a:t>
            </a:r>
            <a:endParaRPr sz="25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405000" y="2268025"/>
            <a:ext cx="5313600" cy="28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Several participants struggled to manage 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financially during their transition to university </a:t>
            </a:r>
            <a:b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missed out on early opportunities to develop friendships with other students: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 didn’t have the money to go out … I just made up things sometimes ‘oh I can't be bothered, I’ll just stay in my room’ and stuff (Craig)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0925" y="2349025"/>
            <a:ext cx="2773026" cy="27408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311700" y="555600"/>
            <a:ext cx="4607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Arial"/>
                <a:ea typeface="Arial"/>
                <a:cs typeface="Arial"/>
                <a:sym typeface="Arial"/>
              </a:rPr>
              <a:t>Findings: </a:t>
            </a:r>
            <a:r>
              <a:rPr lang="en-GB"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University support</a:t>
            </a:r>
            <a:endParaRPr sz="25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203250" y="1605075"/>
            <a:ext cx="87375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GB" sz="2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F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 those without a specific ‘care leaver contact’ 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university felt large and faceless: 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If I did need money for funding or something, like, I wouldn't </a:t>
            </a:r>
            <a:br>
              <a:rPr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know how to do it, I've no idea (Jess)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Many were unclear about the support that they were entitled to: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They’ve offered me a ‘Care Leaver Package’ … I ain't got a clue </a:t>
            </a:r>
            <a:br>
              <a:rPr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what it’s really about, ‘Care Leaver Package’, what’s included? (Marcus)</a:t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150" y="257825"/>
            <a:ext cx="3015125" cy="2123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314275"/>
            <a:ext cx="8766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Arial"/>
                <a:ea typeface="Arial"/>
                <a:cs typeface="Arial"/>
                <a:sym typeface="Arial"/>
              </a:rPr>
              <a:t>Getting the message across: </a:t>
            </a:r>
            <a:r>
              <a:rPr lang="en-GB" sz="19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Policy report &amp; recommendations</a:t>
            </a:r>
            <a:r>
              <a:rPr lang="en-GB" sz="1900">
                <a:latin typeface="Arial"/>
                <a:ea typeface="Arial"/>
                <a:cs typeface="Arial"/>
                <a:sym typeface="Arial"/>
              </a:rPr>
              <a:t> 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7075" y="1475977"/>
            <a:ext cx="5119576" cy="3510349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874" y="1475975"/>
            <a:ext cx="2621151" cy="3510349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134300" y="268350"/>
            <a:ext cx="8809800" cy="1300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latin typeface="Arial"/>
                <a:ea typeface="Arial"/>
                <a:cs typeface="Arial"/>
                <a:sym typeface="Arial"/>
              </a:rPr>
              <a:t>Sharing findings and c</a:t>
            </a:r>
            <a:r>
              <a:rPr lang="en-GB" sz="3100">
                <a:latin typeface="Arial"/>
                <a:ea typeface="Arial"/>
                <a:cs typeface="Arial"/>
                <a:sym typeface="Arial"/>
              </a:rPr>
              <a:t>reating change</a:t>
            </a:r>
            <a:r>
              <a:rPr lang="en-GB" sz="310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GB" sz="3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Video</a:t>
            </a:r>
            <a:endParaRPr sz="31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is video is based on the findings from the first Pathways to University from Care report, which incorporates the views and perspectives of 234 university students with care experience: https://figshare.shef.ac.uk/articles/Pathways_to_University_from_Care_Recommendations_for_Universities/9578930" id="122" name="Google Shape;122;p20" title="Pathways to University from Car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6813" y="1489400"/>
            <a:ext cx="4644775" cy="34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0" y="365325"/>
            <a:ext cx="3837000" cy="129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Influencing</a:t>
            </a: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policy</a:t>
            </a:r>
            <a:r>
              <a:rPr lang="en-GB" sz="2400">
                <a:latin typeface="Arial"/>
                <a:ea typeface="Arial"/>
                <a:cs typeface="Arial"/>
                <a:sym typeface="Arial"/>
              </a:rPr>
              <a:t>: identifying the k</a:t>
            </a: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ey stakeholders</a:t>
            </a:r>
            <a:endParaRPr sz="4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UOS Blake"/>
              <a:buChar char="o"/>
            </a:pPr>
            <a:r>
              <a:rPr lang="en-GB" sz="1100">
                <a:solidFill>
                  <a:schemeClr val="dk1"/>
                </a:solidFill>
                <a:latin typeface="TUOS Blake"/>
                <a:ea typeface="TUOS Blake"/>
                <a:cs typeface="TUOS Blake"/>
                <a:sym typeface="TUOS Blake"/>
              </a:rPr>
              <a:t>Infographic from Westminster policy forum</a:t>
            </a:r>
            <a:endParaRPr sz="1100">
              <a:solidFill>
                <a:schemeClr val="dk1"/>
              </a:solidFill>
              <a:latin typeface="TUOS Blake"/>
              <a:ea typeface="TUOS Blake"/>
              <a:cs typeface="TUOS Blake"/>
              <a:sym typeface="TUOS Blake"/>
            </a:endParaRPr>
          </a:p>
          <a:p>
            <a:pPr indent="-298450" lvl="1" marL="914400" rtl="0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TUOS Blake"/>
              <a:buChar char="o"/>
            </a:pPr>
            <a:r>
              <a:rPr lang="en-GB" sz="1100">
                <a:solidFill>
                  <a:schemeClr val="dk1"/>
                </a:solidFill>
                <a:latin typeface="TUOS Blake"/>
                <a:ea typeface="TUOS Blake"/>
                <a:cs typeface="TUOS Blake"/>
                <a:sym typeface="TUOS Blake"/>
              </a:rPr>
              <a:t>How to influence key players, CLC helped to push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97875"/>
            <a:ext cx="4509925" cy="4321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1"/>
          <p:cNvCxnSpPr>
            <a:endCxn id="131" idx="3"/>
          </p:cNvCxnSpPr>
          <p:nvPr/>
        </p:nvCxnSpPr>
        <p:spPr>
          <a:xfrm flipH="1">
            <a:off x="2523875" y="4304975"/>
            <a:ext cx="3561900" cy="12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" name="Google Shape;132;p21"/>
          <p:cNvCxnSpPr/>
          <p:nvPr/>
        </p:nvCxnSpPr>
        <p:spPr>
          <a:xfrm flipH="1">
            <a:off x="2820700" y="2930500"/>
            <a:ext cx="2230200" cy="204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3" name="Google Shape;133;p21"/>
          <p:cNvCxnSpPr/>
          <p:nvPr/>
        </p:nvCxnSpPr>
        <p:spPr>
          <a:xfrm flipH="1">
            <a:off x="2820700" y="2203950"/>
            <a:ext cx="1838700" cy="1779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" name="Google Shape;134;p21"/>
          <p:cNvSpPr txBox="1"/>
          <p:nvPr/>
        </p:nvSpPr>
        <p:spPr>
          <a:xfrm>
            <a:off x="275800" y="2930500"/>
            <a:ext cx="25449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accent5"/>
                </a:solidFill>
              </a:rPr>
              <a:t>Influential policy contact</a:t>
            </a:r>
            <a:endParaRPr b="1" sz="1600">
              <a:solidFill>
                <a:schemeClr val="accent5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615200" y="2152050"/>
            <a:ext cx="24270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accent2"/>
                </a:solidFill>
              </a:rPr>
              <a:t>Wider stakeholders</a:t>
            </a:r>
            <a:endParaRPr b="1" sz="1600">
              <a:solidFill>
                <a:schemeClr val="accent2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808175" y="4108025"/>
            <a:ext cx="17157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accent1"/>
                </a:solidFill>
              </a:rPr>
              <a:t>Care Leavers</a:t>
            </a:r>
            <a:endParaRPr b="1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