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4"/>
  </p:sldMasterIdLst>
  <p:notesMasterIdLst>
    <p:notesMasterId r:id="rId31"/>
  </p:notesMasterIdLst>
  <p:handoutMasterIdLst>
    <p:handoutMasterId r:id="rId32"/>
  </p:handoutMasterIdLst>
  <p:sldIdLst>
    <p:sldId id="256" r:id="rId5"/>
    <p:sldId id="524" r:id="rId6"/>
    <p:sldId id="689" r:id="rId7"/>
    <p:sldId id="529" r:id="rId8"/>
    <p:sldId id="440" r:id="rId9"/>
    <p:sldId id="676" r:id="rId10"/>
    <p:sldId id="685" r:id="rId11"/>
    <p:sldId id="684" r:id="rId12"/>
    <p:sldId id="432" r:id="rId13"/>
    <p:sldId id="681" r:id="rId14"/>
    <p:sldId id="377" r:id="rId15"/>
    <p:sldId id="452" r:id="rId16"/>
    <p:sldId id="480" r:id="rId17"/>
    <p:sldId id="605" r:id="rId18"/>
    <p:sldId id="690" r:id="rId19"/>
    <p:sldId id="682" r:id="rId20"/>
    <p:sldId id="674" r:id="rId21"/>
    <p:sldId id="433" r:id="rId22"/>
    <p:sldId id="680" r:id="rId23"/>
    <p:sldId id="687" r:id="rId24"/>
    <p:sldId id="490" r:id="rId25"/>
    <p:sldId id="688" r:id="rId26"/>
    <p:sldId id="509" r:id="rId27"/>
    <p:sldId id="321" r:id="rId28"/>
    <p:sldId id="516" r:id="rId29"/>
    <p:sldId id="683" r:id="rId30"/>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F460F0-F62D-45C5-908E-C92117B28D5A}" v="40" dt="2024-02-24T10:30:51.8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5039" autoAdjust="0"/>
  </p:normalViewPr>
  <p:slideViewPr>
    <p:cSldViewPr>
      <p:cViewPr varScale="1">
        <p:scale>
          <a:sx n="102" d="100"/>
          <a:sy n="102" d="100"/>
        </p:scale>
        <p:origin x="26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1" y="1"/>
            <a:ext cx="2945659" cy="4963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94211" name="Rectangle 3"/>
          <p:cNvSpPr>
            <a:spLocks noGrp="1" noChangeArrowheads="1"/>
          </p:cNvSpPr>
          <p:nvPr>
            <p:ph type="dt" sz="quarter" idx="1"/>
          </p:nvPr>
        </p:nvSpPr>
        <p:spPr bwMode="auto">
          <a:xfrm>
            <a:off x="3850444" y="1"/>
            <a:ext cx="2945659" cy="4963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94212" name="Rectangle 4"/>
          <p:cNvSpPr>
            <a:spLocks noGrp="1" noChangeArrowheads="1"/>
          </p:cNvSpPr>
          <p:nvPr>
            <p:ph type="ftr" sz="quarter" idx="2"/>
          </p:nvPr>
        </p:nvSpPr>
        <p:spPr bwMode="auto">
          <a:xfrm>
            <a:off x="1" y="9428586"/>
            <a:ext cx="2945659" cy="49633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94213" name="Rectangle 5"/>
          <p:cNvSpPr>
            <a:spLocks noGrp="1" noChangeArrowheads="1"/>
          </p:cNvSpPr>
          <p:nvPr>
            <p:ph type="sldNum" sz="quarter" idx="3"/>
          </p:nvPr>
        </p:nvSpPr>
        <p:spPr bwMode="auto">
          <a:xfrm>
            <a:off x="3850444" y="9428586"/>
            <a:ext cx="2945659" cy="49633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D813013-402B-4610-8D3B-7CA600679839}" type="slidenum">
              <a:rPr lang="en-US"/>
              <a:pPr>
                <a:defRPr/>
              </a:pPr>
              <a:t>‹#›</a:t>
            </a:fld>
            <a:endParaRPr lang="en-US"/>
          </a:p>
        </p:txBody>
      </p:sp>
    </p:spTree>
    <p:extLst>
      <p:ext uri="{BB962C8B-B14F-4D97-AF65-F5344CB8AC3E}">
        <p14:creationId xmlns:p14="http://schemas.microsoft.com/office/powerpoint/2010/main" val="2015814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1"/>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3" name="Date Placeholder 2"/>
          <p:cNvSpPr>
            <a:spLocks noGrp="1"/>
          </p:cNvSpPr>
          <p:nvPr>
            <p:ph type="dt" idx="1"/>
          </p:nvPr>
        </p:nvSpPr>
        <p:spPr>
          <a:xfrm>
            <a:off x="3850444" y="1"/>
            <a:ext cx="2945659" cy="496331"/>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BDB707CD-74DA-41A9-8A1B-739796A73939}" type="datetimeFigureOut">
              <a:rPr lang="en-US"/>
              <a:pPr>
                <a:defRPr/>
              </a:pPr>
              <a:t>3/6/2024</a:t>
            </a:fld>
            <a:endParaRPr lang="en-GB"/>
          </a:p>
        </p:txBody>
      </p:sp>
      <p:sp>
        <p:nvSpPr>
          <p:cNvPr id="4" name="Slide Image Placeholder 3"/>
          <p:cNvSpPr>
            <a:spLocks noGrp="1" noRot="1" noChangeAspect="1"/>
          </p:cNvSpPr>
          <p:nvPr>
            <p:ph type="sldImg" idx="2"/>
          </p:nvPr>
        </p:nvSpPr>
        <p:spPr>
          <a:xfrm>
            <a:off x="915988" y="742950"/>
            <a:ext cx="4965700" cy="372427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768" y="4715154"/>
            <a:ext cx="5438140" cy="4466987"/>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1" y="9428586"/>
            <a:ext cx="2945659" cy="496331"/>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7" name="Slide Number Placeholder 6"/>
          <p:cNvSpPr>
            <a:spLocks noGrp="1"/>
          </p:cNvSpPr>
          <p:nvPr>
            <p:ph type="sldNum" sz="quarter" idx="5"/>
          </p:nvPr>
        </p:nvSpPr>
        <p:spPr>
          <a:xfrm>
            <a:off x="3850444" y="9428586"/>
            <a:ext cx="2945659" cy="496331"/>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3D2FA9F1-9625-44B6-87A3-5E23C93A85DF}" type="slidenum">
              <a:rPr lang="en-GB"/>
              <a:pPr>
                <a:defRPr/>
              </a:pPr>
              <a:t>‹#›</a:t>
            </a:fld>
            <a:endParaRPr lang="en-GB"/>
          </a:p>
        </p:txBody>
      </p:sp>
    </p:spTree>
    <p:extLst>
      <p:ext uri="{BB962C8B-B14F-4D97-AF65-F5344CB8AC3E}">
        <p14:creationId xmlns:p14="http://schemas.microsoft.com/office/powerpoint/2010/main" val="4213868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 </a:t>
            </a:r>
            <a:endParaRPr lang="en-GB" dirty="0"/>
          </a:p>
        </p:txBody>
      </p:sp>
      <p:sp>
        <p:nvSpPr>
          <p:cNvPr id="4" name="Slide Number Placeholder 3"/>
          <p:cNvSpPr>
            <a:spLocks noGrp="1"/>
          </p:cNvSpPr>
          <p:nvPr>
            <p:ph type="sldNum" sz="quarter" idx="10"/>
          </p:nvPr>
        </p:nvSpPr>
        <p:spPr/>
        <p:txBody>
          <a:bodyPr/>
          <a:lstStyle/>
          <a:p>
            <a:fld id="{3EB7C42F-67CA-47BA-97F2-E81F44385CE8}" type="slidenum">
              <a:rPr lang="en-GB" smtClean="0"/>
              <a:t>5</a:t>
            </a:fld>
            <a:endParaRPr lang="en-GB"/>
          </a:p>
        </p:txBody>
      </p:sp>
    </p:spTree>
    <p:extLst>
      <p:ext uri="{BB962C8B-B14F-4D97-AF65-F5344CB8AC3E}">
        <p14:creationId xmlns:p14="http://schemas.microsoft.com/office/powerpoint/2010/main" val="1072578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D2FA9F1-9625-44B6-87A3-5E23C93A85DF}" type="slidenum">
              <a:rPr lang="en-GB" smtClean="0"/>
              <a:pPr>
                <a:defRPr/>
              </a:pPr>
              <a:t>16</a:t>
            </a:fld>
            <a:endParaRPr lang="en-GB"/>
          </a:p>
        </p:txBody>
      </p:sp>
    </p:spTree>
    <p:extLst>
      <p:ext uri="{BB962C8B-B14F-4D97-AF65-F5344CB8AC3E}">
        <p14:creationId xmlns:p14="http://schemas.microsoft.com/office/powerpoint/2010/main" val="3156282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a:defRPr/>
            </a:pPr>
            <a:endParaRPr lang="en-GB"/>
          </a:p>
        </p:txBody>
      </p:sp>
      <p:sp>
        <p:nvSpPr>
          <p:cNvPr id="19" name="Footer Placeholder 18"/>
          <p:cNvSpPr>
            <a:spLocks noGrp="1"/>
          </p:cNvSpPr>
          <p:nvPr>
            <p:ph type="ftr" sz="quarter" idx="11"/>
          </p:nvPr>
        </p:nvSpPr>
        <p:spPr/>
        <p:txBody>
          <a:bodyPr/>
          <a:lstStyle/>
          <a:p>
            <a:pPr>
              <a:defRPr/>
            </a:pPr>
            <a:endParaRPr lang="en-GB"/>
          </a:p>
        </p:txBody>
      </p:sp>
      <p:sp>
        <p:nvSpPr>
          <p:cNvPr id="27" name="Slide Number Placeholder 26"/>
          <p:cNvSpPr>
            <a:spLocks noGrp="1"/>
          </p:cNvSpPr>
          <p:nvPr>
            <p:ph type="sldNum" sz="quarter" idx="12"/>
          </p:nvPr>
        </p:nvSpPr>
        <p:spPr/>
        <p:txBody>
          <a:bodyPr/>
          <a:lstStyle/>
          <a:p>
            <a:pPr>
              <a:defRPr/>
            </a:pPr>
            <a:fld id="{D78F3B3A-B501-4B47-98B0-6BEADF783DF2}" type="slidenum">
              <a:rPr lang="en-GB" smtClean="0"/>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69D3B3AF-402A-433D-97B8-B0BFDD49DA22}"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C8300E7F-9440-4DFC-BD8B-C4AC12013ADD}"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pPr>
              <a:defRPr/>
            </a:pPr>
            <a:fld id="{9C7AA8F9-CB6D-42A2-BFB2-F16EC7375C05}" type="slidenum">
              <a:rPr lang="en-GB"/>
              <a:pPr>
                <a:defRPr/>
              </a:pPr>
              <a:t>‹#›</a:t>
            </a:fld>
            <a:endParaRPr lang="en-GB"/>
          </a:p>
        </p:txBody>
      </p:sp>
    </p:spTree>
    <p:extLst>
      <p:ext uri="{BB962C8B-B14F-4D97-AF65-F5344CB8AC3E}">
        <p14:creationId xmlns:p14="http://schemas.microsoft.com/office/powerpoint/2010/main" val="3036862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7171DFBD-9FE5-4F39-8BBD-BDE97B54FFE1}" type="slidenum">
              <a:rPr lang="en-GB" smtClean="0"/>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6DE929EC-DCF0-4D40-B7CC-21981C13869A}" type="slidenum">
              <a:rPr lang="en-GB" smtClean="0"/>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94A51772-AFBE-4005-A01A-D4D57E9C9BDF}" type="slidenum">
              <a:rPr lang="en-GB" smtClean="0"/>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75087796-CE9F-41FB-9E4D-8EAB781BF358}" type="slidenum">
              <a:rPr lang="en-GB" smtClean="0"/>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0AA7D87E-F09A-48A9-B4FD-158227D311C3}" type="slidenum">
              <a:rPr lang="en-GB" smtClean="0"/>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BE883C26-94DB-4E96-B629-9DCEE73037F7}" type="slidenum">
              <a:rPr lang="en-GB"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73D1C7C3-FB8C-472F-BD13-9F4EF387C1D0}"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a:xfrm>
            <a:off x="8077200" y="6356350"/>
            <a:ext cx="609600" cy="365125"/>
          </a:xfrm>
        </p:spPr>
        <p:txBody>
          <a:bodyPr/>
          <a:lstStyle/>
          <a:p>
            <a:pPr>
              <a:defRPr/>
            </a:pPr>
            <a:fld id="{C94B5594-FA1E-405C-9E61-98D266CBCD35}" type="slidenum">
              <a:rPr lang="en-GB" smtClean="0"/>
              <a:pPr>
                <a:defRPr/>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0BAA361D-A961-4001-B995-9999A684D451}" type="slidenum">
              <a:rPr lang="en-GB" smtClean="0"/>
              <a:pPr>
                <a:defRPr/>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827584" y="2780928"/>
            <a:ext cx="7442895" cy="3888432"/>
          </a:xfrm>
        </p:spPr>
        <p:txBody>
          <a:bodyPr>
            <a:normAutofit fontScale="32500" lnSpcReduction="20000"/>
          </a:bodyPr>
          <a:lstStyle/>
          <a:p>
            <a:pPr eaLnBrk="1" hangingPunct="1"/>
            <a:endParaRPr lang="en-GB" sz="2800" dirty="0"/>
          </a:p>
          <a:p>
            <a:pPr eaLnBrk="1" hangingPunct="1"/>
            <a:r>
              <a:rPr lang="en-GB" sz="3300" dirty="0"/>
              <a:t/>
            </a:r>
            <a:br>
              <a:rPr lang="en-GB" sz="3300" dirty="0"/>
            </a:br>
            <a:endParaRPr lang="en-GB" sz="3300" dirty="0"/>
          </a:p>
          <a:p>
            <a:pPr eaLnBrk="1" hangingPunct="1"/>
            <a:endParaRPr lang="en-GB" sz="2800" dirty="0"/>
          </a:p>
          <a:p>
            <a:pPr eaLnBrk="1" hangingPunct="1"/>
            <a:endParaRPr lang="en-GB" sz="4600" dirty="0"/>
          </a:p>
          <a:p>
            <a:pPr eaLnBrk="1" hangingPunct="1"/>
            <a:endParaRPr lang="en-GB" sz="4600" dirty="0"/>
          </a:p>
          <a:p>
            <a:pPr eaLnBrk="1" hangingPunct="1"/>
            <a:endParaRPr lang="en-GB" sz="4600" dirty="0"/>
          </a:p>
          <a:p>
            <a:pPr eaLnBrk="1" hangingPunct="1"/>
            <a:endParaRPr lang="en-GB" sz="4600" dirty="0"/>
          </a:p>
          <a:p>
            <a:pPr eaLnBrk="1" hangingPunct="1"/>
            <a:endParaRPr lang="en-GB" sz="4600" dirty="0"/>
          </a:p>
          <a:p>
            <a:pPr eaLnBrk="1" hangingPunct="1"/>
            <a:endParaRPr lang="en-GB" sz="8600" dirty="0"/>
          </a:p>
          <a:p>
            <a:pPr eaLnBrk="1" hangingPunct="1"/>
            <a:endParaRPr lang="en-GB" sz="8600" dirty="0"/>
          </a:p>
          <a:p>
            <a:pPr eaLnBrk="1" hangingPunct="1"/>
            <a:endParaRPr lang="en-GB" sz="8600" dirty="0"/>
          </a:p>
          <a:p>
            <a:pPr eaLnBrk="1" hangingPunct="1"/>
            <a:endParaRPr lang="en-GB" sz="7000" dirty="0"/>
          </a:p>
          <a:p>
            <a:pPr eaLnBrk="1" hangingPunct="1"/>
            <a:r>
              <a:rPr lang="en-GB" sz="2800" dirty="0"/>
              <a:t> </a:t>
            </a:r>
          </a:p>
        </p:txBody>
      </p:sp>
      <p:sp>
        <p:nvSpPr>
          <p:cNvPr id="2" name="Title 1"/>
          <p:cNvSpPr>
            <a:spLocks noGrp="1"/>
          </p:cNvSpPr>
          <p:nvPr>
            <p:ph type="ctrTitle"/>
          </p:nvPr>
        </p:nvSpPr>
        <p:spPr>
          <a:xfrm>
            <a:off x="-108520" y="188640"/>
            <a:ext cx="9001000" cy="6840760"/>
          </a:xfrm>
        </p:spPr>
        <p:txBody>
          <a:bodyPr>
            <a:normAutofit fontScale="90000"/>
          </a:bodyPr>
          <a:lstStyle/>
          <a:p>
            <a:pPr algn="ct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sz="5400" dirty="0"/>
              <a:t/>
            </a:r>
            <a:br>
              <a:rPr lang="en-GB" sz="5400" dirty="0"/>
            </a:br>
            <a:r>
              <a:rPr lang="en-GB" sz="5400" dirty="0"/>
              <a:t/>
            </a:r>
            <a:br>
              <a:rPr lang="en-GB" sz="5400" dirty="0"/>
            </a:br>
            <a:r>
              <a:rPr lang="en-GB" sz="5400" dirty="0"/>
              <a:t/>
            </a:r>
            <a:br>
              <a:rPr lang="en-GB" sz="5400" dirty="0"/>
            </a:br>
            <a:r>
              <a:rPr lang="en-GB" sz="5400" dirty="0"/>
              <a:t/>
            </a:r>
            <a:br>
              <a:rPr lang="en-GB" sz="5400" dirty="0"/>
            </a:br>
            <a:r>
              <a:rPr lang="en-GB" sz="5400" dirty="0"/>
              <a:t/>
            </a:r>
            <a:br>
              <a:rPr lang="en-GB" sz="5400" dirty="0"/>
            </a:br>
            <a:r>
              <a:rPr lang="en-GB" sz="5400" dirty="0"/>
              <a:t/>
            </a:r>
            <a:br>
              <a:rPr lang="en-GB" sz="5400" dirty="0"/>
            </a:br>
            <a:r>
              <a:rPr lang="en-GB" sz="5400" dirty="0"/>
              <a:t/>
            </a:r>
            <a:br>
              <a:rPr lang="en-GB" sz="5400" dirty="0"/>
            </a:br>
            <a:r>
              <a:rPr lang="en-GB" sz="5400" dirty="0"/>
              <a:t/>
            </a:r>
            <a:br>
              <a:rPr lang="en-GB" sz="5400" dirty="0"/>
            </a:br>
            <a:r>
              <a:rPr lang="en-GB" sz="5400" dirty="0"/>
              <a:t/>
            </a:r>
            <a:br>
              <a:rPr lang="en-GB" sz="5400" dirty="0"/>
            </a:br>
            <a:r>
              <a:rPr lang="en-GB" sz="5400" dirty="0"/>
              <a:t/>
            </a:r>
            <a:br>
              <a:rPr lang="en-GB" sz="5400" dirty="0"/>
            </a:br>
            <a:r>
              <a:rPr lang="en-GB" sz="5400" dirty="0"/>
              <a:t/>
            </a:r>
            <a:br>
              <a:rPr lang="en-GB" sz="5400" dirty="0"/>
            </a:br>
            <a:r>
              <a:rPr lang="en-GB" sz="5400" dirty="0"/>
              <a:t/>
            </a:r>
            <a:br>
              <a:rPr lang="en-GB" sz="5400" dirty="0"/>
            </a:br>
            <a:r>
              <a:rPr lang="en-GB" sz="5400" dirty="0"/>
              <a:t/>
            </a:r>
            <a:br>
              <a:rPr lang="en-GB" sz="5400" dirty="0"/>
            </a:br>
            <a:r>
              <a:rPr lang="en-GB" sz="5400" dirty="0"/>
              <a:t/>
            </a:r>
            <a:br>
              <a:rPr lang="en-GB" sz="5400" dirty="0"/>
            </a:br>
            <a:r>
              <a:rPr lang="en-GB" sz="5400" dirty="0"/>
              <a:t/>
            </a:r>
            <a:br>
              <a:rPr lang="en-GB" sz="5400" dirty="0"/>
            </a:br>
            <a:r>
              <a:rPr lang="en-GB" sz="5400" dirty="0"/>
              <a:t/>
            </a:r>
            <a:br>
              <a:rPr lang="en-GB" sz="5400" dirty="0"/>
            </a:br>
            <a:r>
              <a:rPr lang="en-GB" sz="5400" dirty="0"/>
              <a:t/>
            </a:r>
            <a:br>
              <a:rPr lang="en-GB" sz="5400" dirty="0"/>
            </a:br>
            <a:r>
              <a:rPr lang="en-GB" sz="5400" dirty="0"/>
              <a:t/>
            </a:r>
            <a:br>
              <a:rPr lang="en-GB" sz="5400" dirty="0"/>
            </a:br>
            <a:r>
              <a:rPr lang="en-GB" sz="5400" dirty="0"/>
              <a:t/>
            </a:r>
            <a:br>
              <a:rPr lang="en-GB" sz="5400" dirty="0"/>
            </a:br>
            <a:r>
              <a:rPr lang="en-GB" sz="5400" dirty="0"/>
              <a:t/>
            </a:r>
            <a:br>
              <a:rPr lang="en-GB" sz="5400" dirty="0"/>
            </a:br>
            <a:r>
              <a:rPr lang="en-GB" sz="5400" dirty="0"/>
              <a:t/>
            </a:r>
            <a:br>
              <a:rPr lang="en-GB" sz="5400" dirty="0"/>
            </a:br>
            <a:r>
              <a:rPr lang="en-GB" sz="5400" dirty="0"/>
              <a:t/>
            </a:r>
            <a:br>
              <a:rPr lang="en-GB" sz="5400" dirty="0"/>
            </a:br>
            <a:r>
              <a:rPr lang="en-GB" sz="5400" dirty="0"/>
              <a:t/>
            </a:r>
            <a:br>
              <a:rPr lang="en-GB" sz="5400" dirty="0"/>
            </a:br>
            <a:r>
              <a:rPr lang="en-GB" sz="3100" dirty="0"/>
              <a:t/>
            </a:r>
            <a:br>
              <a:rPr lang="en-GB" sz="3100" dirty="0"/>
            </a:br>
            <a:r>
              <a:rPr lang="en-GB" sz="3100" dirty="0"/>
              <a:t> </a:t>
            </a:r>
            <a:br>
              <a:rPr lang="en-GB" sz="3100" dirty="0"/>
            </a:br>
            <a:r>
              <a:rPr lang="en-GB" sz="3100" dirty="0"/>
              <a:t/>
            </a:r>
            <a:br>
              <a:rPr lang="en-GB" sz="3100" dirty="0"/>
            </a:br>
            <a:r>
              <a:rPr lang="en-GB" sz="3100" dirty="0"/>
              <a:t/>
            </a:r>
            <a:br>
              <a:rPr lang="en-GB" sz="3100" dirty="0"/>
            </a:br>
            <a:r>
              <a:rPr lang="en-GB" sz="3100" dirty="0"/>
              <a:t/>
            </a:r>
            <a:br>
              <a:rPr lang="en-GB" sz="3100" dirty="0"/>
            </a:br>
            <a:r>
              <a:rPr lang="en-GB" sz="3100" dirty="0"/>
              <a:t/>
            </a:r>
            <a:br>
              <a:rPr lang="en-GB" sz="3100" dirty="0"/>
            </a:br>
            <a:r>
              <a:rPr lang="en-GB" sz="3100" dirty="0"/>
              <a:t/>
            </a:r>
            <a:br>
              <a:rPr lang="en-GB" sz="3100" dirty="0"/>
            </a:br>
            <a:r>
              <a:rPr lang="en-GB" sz="3100" dirty="0"/>
              <a:t/>
            </a:r>
            <a:br>
              <a:rPr lang="en-GB" sz="3100" dirty="0"/>
            </a:br>
            <a:r>
              <a:rPr lang="en-GB" sz="3100" dirty="0"/>
              <a:t/>
            </a:r>
            <a:br>
              <a:rPr lang="en-GB" sz="3100" dirty="0"/>
            </a:br>
            <a:r>
              <a:rPr lang="en-GB" sz="3100" dirty="0"/>
              <a:t/>
            </a:r>
            <a:br>
              <a:rPr lang="en-GB" sz="3100" dirty="0"/>
            </a:br>
            <a:r>
              <a:rPr lang="en-GB" sz="3100" dirty="0"/>
              <a:t/>
            </a:r>
            <a:br>
              <a:rPr lang="en-GB" sz="3100" dirty="0"/>
            </a:br>
            <a:r>
              <a:rPr lang="en-GB" sz="3100" dirty="0"/>
              <a:t>Translating the Value of Qualitative Longitudinal Research across Disciplines</a:t>
            </a:r>
            <a:r>
              <a:rPr lang="en-GB" sz="2700" dirty="0"/>
              <a:t> </a:t>
            </a:r>
            <a:br>
              <a:rPr lang="en-GB" sz="2700" dirty="0"/>
            </a:br>
            <a:r>
              <a:rPr lang="en-GB" sz="2800" dirty="0"/>
              <a:t>SSP seminar: ‘In Conversation’ with Jonas Masdonati</a:t>
            </a:r>
            <a:r>
              <a:rPr lang="en-GB" sz="2700" dirty="0"/>
              <a:t/>
            </a:r>
            <a:br>
              <a:rPr lang="en-GB" sz="2700" dirty="0"/>
            </a:br>
            <a:r>
              <a:rPr lang="en-GB" sz="2700" dirty="0"/>
              <a:t>  </a:t>
            </a:r>
            <a:br>
              <a:rPr lang="en-GB" sz="2700" dirty="0"/>
            </a:br>
            <a:r>
              <a:rPr lang="en-GB" sz="2700" dirty="0"/>
              <a:t/>
            </a:r>
            <a:br>
              <a:rPr lang="en-GB" sz="2700" dirty="0"/>
            </a:br>
            <a:r>
              <a:rPr lang="en-GB" sz="3100" dirty="0"/>
              <a:t/>
            </a:r>
            <a:br>
              <a:rPr lang="en-GB" sz="3100" dirty="0"/>
            </a:br>
            <a:r>
              <a:rPr lang="en-GB" sz="4000" dirty="0"/>
              <a:t>Qualitative Longitudinal Research:</a:t>
            </a:r>
            <a:br>
              <a:rPr lang="en-GB" sz="4000" dirty="0"/>
            </a:br>
            <a:r>
              <a:rPr lang="en-GB" sz="4000" dirty="0"/>
              <a:t>Strengths and Challenges   </a:t>
            </a:r>
            <a:r>
              <a:rPr lang="en-GB" sz="3100" dirty="0"/>
              <a:t/>
            </a:r>
            <a:br>
              <a:rPr lang="en-GB" sz="3100" dirty="0"/>
            </a:br>
            <a:r>
              <a:rPr lang="en-GB" sz="3100" dirty="0"/>
              <a:t/>
            </a:r>
            <a:br>
              <a:rPr lang="en-GB" sz="3100" dirty="0"/>
            </a:br>
            <a:r>
              <a:rPr lang="en-GB" sz="3100" b="0" dirty="0"/>
              <a:t>Bren Neale </a:t>
            </a:r>
            <a:br>
              <a:rPr lang="en-GB" sz="3100" b="0" dirty="0"/>
            </a:br>
            <a:r>
              <a:rPr lang="en-GB" sz="3100" b="0" dirty="0"/>
              <a:t>School of Sociology and Social Policy </a:t>
            </a:r>
            <a:r>
              <a:rPr lang="en-GB" sz="5300" b="0" dirty="0"/>
              <a:t> </a:t>
            </a:r>
            <a:br>
              <a:rPr lang="en-GB" sz="5300" b="0" dirty="0"/>
            </a:br>
            <a:r>
              <a:rPr lang="en-GB" sz="3100" b="0" dirty="0"/>
              <a:t>March </a:t>
            </a:r>
            <a:r>
              <a:rPr lang="en-GB" sz="2700" b="0" dirty="0"/>
              <a:t>2024</a:t>
            </a:r>
            <a:r>
              <a:rPr lang="en-GB" sz="5300" b="0" dirty="0"/>
              <a:t/>
            </a:r>
            <a:br>
              <a:rPr lang="en-GB" sz="5300" b="0" dirty="0"/>
            </a:br>
            <a:r>
              <a:rPr lang="en-GB" sz="5300" dirty="0"/>
              <a:t/>
            </a:r>
            <a:br>
              <a:rPr lang="en-GB" sz="5300" dirty="0"/>
            </a:br>
            <a:endParaRPr lang="en-GB" sz="530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314F8-6472-137B-FB0F-15A4B4681E12}"/>
              </a:ext>
            </a:extLst>
          </p:cNvPr>
          <p:cNvSpPr>
            <a:spLocks noGrp="1"/>
          </p:cNvSpPr>
          <p:nvPr>
            <p:ph type="title"/>
          </p:nvPr>
        </p:nvSpPr>
        <p:spPr>
          <a:xfrm>
            <a:off x="467544" y="404664"/>
            <a:ext cx="8219256" cy="720080"/>
          </a:xfrm>
        </p:spPr>
        <p:txBody>
          <a:bodyPr>
            <a:normAutofit fontScale="90000"/>
          </a:bodyPr>
          <a:lstStyle/>
          <a:p>
            <a:r>
              <a:rPr lang="en-GB" dirty="0"/>
              <a:t>3. Fluid enquiry</a:t>
            </a:r>
          </a:p>
        </p:txBody>
      </p:sp>
      <p:sp>
        <p:nvSpPr>
          <p:cNvPr id="3" name="Content Placeholder 2">
            <a:extLst>
              <a:ext uri="{FF2B5EF4-FFF2-40B4-BE49-F238E27FC236}">
                <a16:creationId xmlns:a16="http://schemas.microsoft.com/office/drawing/2014/main" id="{A8495957-F206-A719-0094-32428886548C}"/>
              </a:ext>
            </a:extLst>
          </p:cNvPr>
          <p:cNvSpPr>
            <a:spLocks noGrp="1"/>
          </p:cNvSpPr>
          <p:nvPr>
            <p:ph idx="1"/>
          </p:nvPr>
        </p:nvSpPr>
        <p:spPr>
          <a:xfrm>
            <a:off x="395536" y="1412776"/>
            <a:ext cx="8291264" cy="5616624"/>
          </a:xfrm>
        </p:spPr>
        <p:txBody>
          <a:bodyPr>
            <a:normAutofit fontScale="92500" lnSpcReduction="20000"/>
          </a:bodyPr>
          <a:lstStyle/>
          <a:p>
            <a:r>
              <a:rPr lang="en-GB" dirty="0"/>
              <a:t>QLR is driven by a complex fluid ontology that takes us beyond a linear understanding of time – ‘what happens next’ – while this is a useful starting point, we know that lives don’t necessarily unfold in chronological order, through discrete stages, in one linear direction or at a uniform pace.  </a:t>
            </a:r>
          </a:p>
          <a:p>
            <a:pPr lvl="1"/>
            <a:r>
              <a:rPr lang="en-GB" dirty="0"/>
              <a:t>Processes may be  unpredictable. Lives are shaped by multiple contingent events, actions, interactions, flowing at different speeds, in all directions, through different horizons of time (past to future, short term to longer term) and at different scales of the  social fabric – we need a more complex and nuanced understanding of the flux of change. </a:t>
            </a:r>
          </a:p>
          <a:p>
            <a:pPr lvl="1"/>
            <a:r>
              <a:rPr lang="en-GB" sz="2400" b="1" dirty="0"/>
              <a:t>Past-Present-Future intersect in complex ways. </a:t>
            </a:r>
            <a:r>
              <a:rPr lang="en-GB" sz="2400" dirty="0"/>
              <a:t>W</a:t>
            </a:r>
            <a:r>
              <a:rPr lang="en-GB" altLang="en-US" sz="2400" dirty="0"/>
              <a:t>e are forever coming to a new vantage point from which to overwrite our biographies, to look back and reinterpret the past, and to look forward to re- envisage the future. </a:t>
            </a:r>
            <a:r>
              <a:rPr lang="en-GB" altLang="en-US" dirty="0"/>
              <a:t>This is recursion, when time seems to loop back on itself. In the process</a:t>
            </a:r>
            <a:r>
              <a:rPr lang="en-GB" altLang="en-US" sz="2400" dirty="0"/>
              <a:t> we gain insights into changing perceptions, not just changing events, recognise that our identities are in flux. </a:t>
            </a:r>
            <a:endParaRPr lang="en-GB" sz="2400" dirty="0"/>
          </a:p>
        </p:txBody>
      </p:sp>
    </p:spTree>
    <p:extLst>
      <p:ext uri="{BB962C8B-B14F-4D97-AF65-F5344CB8AC3E}">
        <p14:creationId xmlns:p14="http://schemas.microsoft.com/office/powerpoint/2010/main" val="32646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sz="half" idx="2"/>
          </p:nvPr>
        </p:nvSpPr>
        <p:spPr>
          <a:xfrm>
            <a:off x="467544" y="4509119"/>
            <a:ext cx="8230369" cy="2448273"/>
          </a:xfrm>
        </p:spPr>
        <p:txBody>
          <a:bodyPr>
            <a:normAutofit fontScale="92500" lnSpcReduction="20000"/>
          </a:bodyPr>
          <a:lstStyle/>
          <a:p>
            <a:pPr eaLnBrk="1" hangingPunct="1">
              <a:lnSpc>
                <a:spcPct val="80000"/>
              </a:lnSpc>
              <a:buFontTx/>
              <a:buNone/>
            </a:pPr>
            <a:r>
              <a:rPr lang="en-GB" altLang="en-US" sz="2400" dirty="0">
                <a:latin typeface="Californian FB" pitchFamily="18" charset="0"/>
              </a:rPr>
              <a:t>	</a:t>
            </a:r>
            <a:r>
              <a:rPr lang="en-GB" altLang="en-US" sz="2200" dirty="0">
                <a:highlight>
                  <a:srgbClr val="C0C0C0"/>
                </a:highlight>
                <a:latin typeface="Californian FB" pitchFamily="18" charset="0"/>
              </a:rPr>
              <a:t>W</a:t>
            </a:r>
            <a:r>
              <a:rPr lang="en-GB" altLang="en-US" sz="2200" dirty="0">
                <a:highlight>
                  <a:srgbClr val="C0C0C0"/>
                </a:highlight>
              </a:rPr>
              <a:t>hen you look back, you see the path or paths that you've taken.  The path would obviously not be so clear when you're groping up and finding it, would it?  I mean it's rather like going up a mountain, you're sort of looking that way and that track, and it looks too steep and you're going round …  Whereas when you're high up you can look back and see, and it sort of stands o</a:t>
            </a:r>
            <a:r>
              <a:rPr lang="en-GB" altLang="en-US" sz="2400" dirty="0">
                <a:highlight>
                  <a:srgbClr val="C0C0C0"/>
                </a:highlight>
              </a:rPr>
              <a:t>ut much more clearly, things you didn't realize at the time </a:t>
            </a:r>
          </a:p>
          <a:p>
            <a:pPr eaLnBrk="1" hangingPunct="1">
              <a:lnSpc>
                <a:spcPct val="80000"/>
              </a:lnSpc>
              <a:buFontTx/>
              <a:buNone/>
            </a:pPr>
            <a:r>
              <a:rPr lang="en-GB" altLang="en-US" sz="2400" dirty="0"/>
              <a:t>	(Molly Andrews ‘Never the last word’, in Andrews et al </a:t>
            </a:r>
            <a:r>
              <a:rPr lang="en-GB" altLang="en-US" sz="2400" i="1" dirty="0"/>
              <a:t>Doing Narrative Research</a:t>
            </a:r>
            <a:r>
              <a:rPr lang="en-GB" altLang="en-US" sz="2400" dirty="0"/>
              <a:t> Sage 2008)  </a:t>
            </a:r>
          </a:p>
          <a:p>
            <a:pPr algn="r" eaLnBrk="1" hangingPunct="1">
              <a:lnSpc>
                <a:spcPct val="80000"/>
              </a:lnSpc>
              <a:buFontTx/>
              <a:buNone/>
            </a:pPr>
            <a:r>
              <a:rPr lang="en-GB" altLang="en-US" sz="2400" dirty="0"/>
              <a:t> </a:t>
            </a:r>
          </a:p>
        </p:txBody>
      </p:sp>
      <p:pic>
        <p:nvPicPr>
          <p:cNvPr id="24579" name="Picture 5" descr="mountain track"/>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07704" y="836712"/>
            <a:ext cx="5767940" cy="3239690"/>
          </a:xfrm>
          <a:noFill/>
        </p:spPr>
      </p:pic>
    </p:spTree>
    <p:extLst>
      <p:ext uri="{BB962C8B-B14F-4D97-AF65-F5344CB8AC3E}">
        <p14:creationId xmlns:p14="http://schemas.microsoft.com/office/powerpoint/2010/main" val="1846216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250825" y="274638"/>
            <a:ext cx="8435975" cy="274637"/>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GB" sz="3600" b="1" dirty="0">
                <a:latin typeface="Californian FB" pitchFamily="18" charset="0"/>
              </a:rPr>
              <a:t>Past-Present-Future</a:t>
            </a:r>
          </a:p>
        </p:txBody>
      </p:sp>
      <p:pic>
        <p:nvPicPr>
          <p:cNvPr id="23556" name="Picture 5" descr="time travel"/>
          <p:cNvPicPr>
            <a:picLocks noGrp="1" noChangeAspect="1" noChangeArrowheads="1"/>
          </p:cNvPicPr>
          <p:nvPr>
            <p:ph sz="half" idx="1"/>
          </p:nvPr>
        </p:nvPicPr>
        <p:blipFill>
          <a:blip r:embed="rId2" cstate="print"/>
          <a:srcRect/>
          <a:stretch>
            <a:fillRect/>
          </a:stretch>
        </p:blipFill>
        <p:spPr>
          <a:xfrm>
            <a:off x="2916238" y="1341438"/>
            <a:ext cx="2906712" cy="2906712"/>
          </a:xfrm>
          <a:noFill/>
        </p:spPr>
      </p:pic>
      <p:sp>
        <p:nvSpPr>
          <p:cNvPr id="23555" name="Rectangle 3"/>
          <p:cNvSpPr>
            <a:spLocks noGrp="1" noChangeArrowheads="1"/>
          </p:cNvSpPr>
          <p:nvPr>
            <p:ph type="body" sz="half" idx="2"/>
          </p:nvPr>
        </p:nvSpPr>
        <p:spPr>
          <a:xfrm>
            <a:off x="468313" y="4437063"/>
            <a:ext cx="8229600" cy="1871662"/>
          </a:xfrm>
        </p:spPr>
        <p:txBody>
          <a:bodyPr>
            <a:normAutofit/>
          </a:bodyPr>
          <a:lstStyle/>
          <a:p>
            <a:pPr>
              <a:lnSpc>
                <a:spcPct val="80000"/>
              </a:lnSpc>
              <a:buNone/>
            </a:pPr>
            <a:r>
              <a:rPr lang="en-GB" sz="2400" dirty="0">
                <a:latin typeface="Californian FB" pitchFamily="18" charset="0"/>
              </a:rPr>
              <a:t>	</a:t>
            </a:r>
            <a:r>
              <a:rPr lang="en-GB" sz="2400" dirty="0"/>
              <a:t>… life … must be lived forwards. … But … it must be understood backwards. </a:t>
            </a:r>
          </a:p>
          <a:p>
            <a:pPr>
              <a:lnSpc>
                <a:spcPct val="80000"/>
              </a:lnSpc>
              <a:buNone/>
            </a:pPr>
            <a:r>
              <a:rPr lang="en-GB" sz="2400" dirty="0"/>
              <a:t>							S</a:t>
            </a:r>
            <a:r>
              <a:rPr lang="en-US" sz="2400" dirty="0" err="1"/>
              <a:t>ǿren</a:t>
            </a:r>
            <a:r>
              <a:rPr lang="en-US" sz="2400" dirty="0"/>
              <a:t> Kierkegaard </a:t>
            </a:r>
          </a:p>
          <a:p>
            <a:pPr>
              <a:lnSpc>
                <a:spcPct val="80000"/>
              </a:lnSpc>
              <a:buNone/>
            </a:pPr>
            <a:r>
              <a:rPr lang="en-US" sz="2400" dirty="0"/>
              <a:t>						19</a:t>
            </a:r>
            <a:r>
              <a:rPr lang="en-US" sz="2400" baseline="30000" dirty="0"/>
              <a:t>th</a:t>
            </a:r>
            <a:r>
              <a:rPr lang="en-US" sz="2400" dirty="0"/>
              <a:t> Danish philosopher</a:t>
            </a:r>
          </a:p>
        </p:txBody>
      </p:sp>
    </p:spTree>
    <p:extLst>
      <p:ext uri="{BB962C8B-B14F-4D97-AF65-F5344CB8AC3E}">
        <p14:creationId xmlns:p14="http://schemas.microsoft.com/office/powerpoint/2010/main" val="3360439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7D41A-2652-5DBF-F207-DF8F14791D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64AB0C-7910-9F4B-9526-95D494FC4E8E}"/>
              </a:ext>
            </a:extLst>
          </p:cNvPr>
          <p:cNvSpPr>
            <a:spLocks noGrp="1"/>
          </p:cNvSpPr>
          <p:nvPr>
            <p:ph type="title"/>
          </p:nvPr>
        </p:nvSpPr>
        <p:spPr>
          <a:xfrm>
            <a:off x="611560" y="404664"/>
            <a:ext cx="7992888" cy="1005351"/>
          </a:xfrm>
        </p:spPr>
        <p:txBody>
          <a:bodyPr>
            <a:normAutofit fontScale="90000"/>
          </a:bodyPr>
          <a:lstStyle/>
          <a:p>
            <a:r>
              <a:rPr lang="en-GB" sz="4400" dirty="0">
                <a:highlight>
                  <a:srgbClr val="C0C0C0"/>
                </a:highlight>
              </a:rPr>
              <a:t>Life </a:t>
            </a:r>
            <a:r>
              <a:rPr lang="en-GB" sz="4400" dirty="0" err="1">
                <a:highlight>
                  <a:srgbClr val="C0C0C0"/>
                </a:highlight>
              </a:rPr>
              <a:t>Map:Guenette</a:t>
            </a:r>
            <a:r>
              <a:rPr lang="en-GB" sz="4400" dirty="0">
                <a:highlight>
                  <a:srgbClr val="C0C0C0"/>
                </a:highlight>
              </a:rPr>
              <a:t> &amp; Marshall 2009</a:t>
            </a:r>
          </a:p>
        </p:txBody>
      </p:sp>
      <p:pic>
        <p:nvPicPr>
          <p:cNvPr id="2050" name="Picture 2">
            <a:extLst>
              <a:ext uri="{FF2B5EF4-FFF2-40B4-BE49-F238E27FC236}">
                <a16:creationId xmlns:a16="http://schemas.microsoft.com/office/drawing/2014/main" id="{E482C347-B5EF-65BE-142D-02B6E8CCACB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6535" r="20303" b="9032"/>
          <a:stretch/>
        </p:blipFill>
        <p:spPr bwMode="auto">
          <a:xfrm>
            <a:off x="0" y="1410015"/>
            <a:ext cx="9144000" cy="5337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2684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0569B-D33D-6640-118E-9B00A9CD48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5F727D-7C35-ECEB-425A-F24E274049C8}"/>
              </a:ext>
            </a:extLst>
          </p:cNvPr>
          <p:cNvSpPr>
            <a:spLocks noGrp="1"/>
          </p:cNvSpPr>
          <p:nvPr>
            <p:ph type="title"/>
          </p:nvPr>
        </p:nvSpPr>
        <p:spPr>
          <a:xfrm>
            <a:off x="323528" y="260648"/>
            <a:ext cx="8363272" cy="648072"/>
          </a:xfrm>
        </p:spPr>
        <p:txBody>
          <a:bodyPr>
            <a:normAutofit fontScale="90000"/>
          </a:bodyPr>
          <a:lstStyle/>
          <a:p>
            <a:r>
              <a:rPr lang="en-GB" dirty="0"/>
              <a:t/>
            </a:r>
            <a:br>
              <a:rPr lang="en-GB" dirty="0"/>
            </a:br>
            <a:r>
              <a:rPr lang="en-GB" dirty="0"/>
              <a:t>Causal complexity  </a:t>
            </a:r>
          </a:p>
        </p:txBody>
      </p:sp>
      <p:sp>
        <p:nvSpPr>
          <p:cNvPr id="3" name="Content Placeholder 2">
            <a:extLst>
              <a:ext uri="{FF2B5EF4-FFF2-40B4-BE49-F238E27FC236}">
                <a16:creationId xmlns:a16="http://schemas.microsoft.com/office/drawing/2014/main" id="{1DB39180-F49D-E666-00E8-5B4BB41886E7}"/>
              </a:ext>
            </a:extLst>
          </p:cNvPr>
          <p:cNvSpPr>
            <a:spLocks noGrp="1"/>
          </p:cNvSpPr>
          <p:nvPr>
            <p:ph idx="1"/>
          </p:nvPr>
        </p:nvSpPr>
        <p:spPr>
          <a:xfrm>
            <a:off x="179512" y="1412776"/>
            <a:ext cx="8507288" cy="5544616"/>
          </a:xfrm>
        </p:spPr>
        <p:txBody>
          <a:bodyPr>
            <a:noAutofit/>
          </a:bodyPr>
          <a:lstStyle/>
          <a:p>
            <a:r>
              <a:rPr lang="en-GB" sz="2000" dirty="0"/>
              <a:t>Causal processes are not simply a matter of A leads to B. They are necessarily complex, requiring an understanding of their multiple, fluid and relational elements. We might explore:</a:t>
            </a:r>
          </a:p>
          <a:p>
            <a:pPr lvl="1"/>
            <a:r>
              <a:rPr lang="en-GB" sz="2000" dirty="0"/>
              <a:t>The </a:t>
            </a:r>
            <a:r>
              <a:rPr lang="en-GB" sz="2000" b="1" dirty="0"/>
              <a:t>pace/speed/tempo </a:t>
            </a:r>
            <a:r>
              <a:rPr lang="en-GB" sz="2000" dirty="0"/>
              <a:t>of change (the elasticity of time)</a:t>
            </a:r>
          </a:p>
          <a:p>
            <a:pPr lvl="1"/>
            <a:r>
              <a:rPr lang="en-GB" sz="2000" b="1" dirty="0"/>
              <a:t>Short term or longer-term </a:t>
            </a:r>
            <a:r>
              <a:rPr lang="en-GB" sz="2000" dirty="0"/>
              <a:t>time horizons (how time telescopes)  </a:t>
            </a:r>
          </a:p>
          <a:p>
            <a:pPr lvl="1"/>
            <a:r>
              <a:rPr lang="en-GB" sz="2000" dirty="0"/>
              <a:t>How/why do things stand still,  stagnate, slow down, speed up, rewind? How does change emerge, evolve, grow, stabilise and recede? </a:t>
            </a:r>
          </a:p>
          <a:p>
            <a:pPr lvl="1"/>
            <a:r>
              <a:rPr lang="en-GB" sz="2000" dirty="0"/>
              <a:t>Is it sudden (revolution) or slow burn and hidden (evolution)? What leads to a tipping point - a point of no return in the social or environmental fabric or in the  course of our lives?   </a:t>
            </a:r>
          </a:p>
          <a:p>
            <a:pPr lvl="1"/>
            <a:r>
              <a:rPr lang="en-GB" sz="2000" dirty="0"/>
              <a:t>We need a focus on the nature of the journey, not just the destination, the process, not just the outcome, the </a:t>
            </a:r>
            <a:r>
              <a:rPr lang="en-GB" sz="2000" b="1" dirty="0"/>
              <a:t>how</a:t>
            </a:r>
            <a:r>
              <a:rPr lang="en-GB" sz="2000" dirty="0"/>
              <a:t> of change, not just what changes. </a:t>
            </a:r>
          </a:p>
          <a:p>
            <a:pPr lvl="1"/>
            <a:endParaRPr lang="en-GB" sz="2000" dirty="0"/>
          </a:p>
          <a:p>
            <a:pPr lvl="1"/>
            <a:endParaRPr lang="en-GB" sz="2000" dirty="0"/>
          </a:p>
        </p:txBody>
      </p:sp>
    </p:spTree>
    <p:extLst>
      <p:ext uri="{BB962C8B-B14F-4D97-AF65-F5344CB8AC3E}">
        <p14:creationId xmlns:p14="http://schemas.microsoft.com/office/powerpoint/2010/main" val="514475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98027-9AB6-56BA-DF24-4E0E9DE40863}"/>
              </a:ext>
            </a:extLst>
          </p:cNvPr>
          <p:cNvSpPr>
            <a:spLocks noGrp="1"/>
          </p:cNvSpPr>
          <p:nvPr>
            <p:ph type="title"/>
          </p:nvPr>
        </p:nvSpPr>
        <p:spPr>
          <a:xfrm>
            <a:off x="457200" y="704088"/>
            <a:ext cx="8229600" cy="924712"/>
          </a:xfrm>
        </p:spPr>
        <p:txBody>
          <a:bodyPr/>
          <a:lstStyle/>
          <a:p>
            <a:r>
              <a:rPr lang="en-GB" dirty="0"/>
              <a:t>Policy Implications</a:t>
            </a:r>
          </a:p>
        </p:txBody>
      </p:sp>
      <p:sp>
        <p:nvSpPr>
          <p:cNvPr id="3" name="Content Placeholder 2">
            <a:extLst>
              <a:ext uri="{FF2B5EF4-FFF2-40B4-BE49-F238E27FC236}">
                <a16:creationId xmlns:a16="http://schemas.microsoft.com/office/drawing/2014/main" id="{AAEBA321-6313-9E49-D16C-682DDB6125D7}"/>
              </a:ext>
            </a:extLst>
          </p:cNvPr>
          <p:cNvSpPr>
            <a:spLocks noGrp="1"/>
          </p:cNvSpPr>
          <p:nvPr>
            <p:ph idx="1"/>
          </p:nvPr>
        </p:nvSpPr>
        <p:spPr>
          <a:xfrm>
            <a:off x="395536" y="1977448"/>
            <a:ext cx="8291264" cy="4619904"/>
          </a:xfrm>
        </p:spPr>
        <p:txBody>
          <a:bodyPr>
            <a:normAutofit fontScale="92500" lnSpcReduction="10000"/>
          </a:bodyPr>
          <a:lstStyle/>
          <a:p>
            <a:r>
              <a:rPr lang="en-GB" sz="2400" dirty="0"/>
              <a:t>Has particular value wherever people are encouraged/ required/seeking to change their lives or adapt to changing circumstances. </a:t>
            </a:r>
          </a:p>
          <a:p>
            <a:r>
              <a:rPr lang="en-GB" sz="2400" dirty="0"/>
              <a:t>If we can understand people’s fluid transitions into and out of poverty or prison, employment or education, health or housing, migration or mobility, or their journeys through ageing/ pandemics/recessions/political and environmental upheavals, then we can create useful </a:t>
            </a:r>
            <a:r>
              <a:rPr lang="en-GB" sz="2400" b="1" dirty="0"/>
              <a:t>know-how knowledge</a:t>
            </a:r>
            <a:r>
              <a:rPr lang="en-GB" sz="2400" dirty="0"/>
              <a:t> that will help policy to better manage these processes and support people through them. </a:t>
            </a:r>
          </a:p>
          <a:p>
            <a:r>
              <a:rPr lang="en-GB" altLang="en-US" sz="2400" dirty="0"/>
              <a:t>QLR can address some of the grand challenges of social science in a world of rapid social change; can act as a navigational tool to investigate the effectiveness of policy interventions or the impact of historical processes.  </a:t>
            </a:r>
          </a:p>
          <a:p>
            <a:endParaRPr lang="en-GB" sz="2400" dirty="0"/>
          </a:p>
          <a:p>
            <a:endParaRPr lang="en-GB" dirty="0"/>
          </a:p>
        </p:txBody>
      </p:sp>
    </p:spTree>
    <p:extLst>
      <p:ext uri="{BB962C8B-B14F-4D97-AF65-F5344CB8AC3E}">
        <p14:creationId xmlns:p14="http://schemas.microsoft.com/office/powerpoint/2010/main" val="2723692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4FAC7-DEB1-4153-ECCF-9A99F155F950}"/>
              </a:ext>
            </a:extLst>
          </p:cNvPr>
          <p:cNvSpPr>
            <a:spLocks noGrp="1"/>
          </p:cNvSpPr>
          <p:nvPr>
            <p:ph type="title"/>
          </p:nvPr>
        </p:nvSpPr>
        <p:spPr>
          <a:xfrm>
            <a:off x="251520" y="533400"/>
            <a:ext cx="8435280" cy="447328"/>
          </a:xfrm>
        </p:spPr>
        <p:txBody>
          <a:bodyPr>
            <a:normAutofit fontScale="90000"/>
          </a:bodyPr>
          <a:lstStyle/>
          <a:p>
            <a:r>
              <a:rPr lang="en-GB" dirty="0"/>
              <a:t>4. A fluid methodology</a:t>
            </a:r>
          </a:p>
        </p:txBody>
      </p:sp>
      <p:sp>
        <p:nvSpPr>
          <p:cNvPr id="3" name="Content Placeholder 2">
            <a:extLst>
              <a:ext uri="{FF2B5EF4-FFF2-40B4-BE49-F238E27FC236}">
                <a16:creationId xmlns:a16="http://schemas.microsoft.com/office/drawing/2014/main" id="{5A363D83-6968-530B-E72F-99A236F7712A}"/>
              </a:ext>
            </a:extLst>
          </p:cNvPr>
          <p:cNvSpPr>
            <a:spLocks noGrp="1"/>
          </p:cNvSpPr>
          <p:nvPr>
            <p:ph idx="1"/>
          </p:nvPr>
        </p:nvSpPr>
        <p:spPr>
          <a:xfrm>
            <a:off x="251520" y="1412776"/>
            <a:ext cx="8435280" cy="5184576"/>
          </a:xfrm>
        </p:spPr>
        <p:txBody>
          <a:bodyPr>
            <a:noAutofit/>
          </a:bodyPr>
          <a:lstStyle/>
          <a:p>
            <a:pPr marL="274320" lvl="1" indent="-274320">
              <a:buClr>
                <a:schemeClr val="accent3"/>
              </a:buClr>
              <a:buSzPct val="95000"/>
            </a:pPr>
            <a:r>
              <a:rPr lang="en-GB" sz="2000" dirty="0"/>
              <a:t>QLR not only engages with fluid processes; the way a study is designed and conducted, from sampling to data generation and analysis is fluid. It responds flexibly to the processes under study and becomes part of the moving picture. </a:t>
            </a:r>
          </a:p>
          <a:p>
            <a:pPr marL="274320" lvl="1" indent="-274320">
              <a:buClr>
                <a:schemeClr val="accent3"/>
              </a:buClr>
              <a:buSzPct val="95000"/>
            </a:pPr>
            <a:r>
              <a:rPr lang="en-GB" sz="2000" dirty="0"/>
              <a:t>It is responsive/interactive/adaptable - attuned to the flux of the world. </a:t>
            </a:r>
          </a:p>
          <a:p>
            <a:pPr marL="548640" lvl="2" indent="-274320">
              <a:buClr>
                <a:schemeClr val="accent3"/>
              </a:buClr>
              <a:buSzPct val="95000"/>
            </a:pPr>
            <a:r>
              <a:rPr lang="en-GB" sz="2000" dirty="0"/>
              <a:t>Each wave of fieldwork and analysis informs the next in a cumulative process of knowledge building – as Bergson says, following reality in all its windings. </a:t>
            </a:r>
          </a:p>
          <a:p>
            <a:pPr marL="548640" lvl="2" indent="-274320">
              <a:buClr>
                <a:schemeClr val="accent3"/>
              </a:buClr>
              <a:buSzPct val="95000"/>
            </a:pPr>
            <a:r>
              <a:rPr lang="en-GB" sz="2000" dirty="0"/>
              <a:t>This requires flexibility in research design and conduct so that researchers can follow lives where they lead.</a:t>
            </a:r>
          </a:p>
          <a:p>
            <a:pPr marL="548640" lvl="2" indent="-274320">
              <a:buClr>
                <a:schemeClr val="accent3"/>
              </a:buClr>
              <a:buSzPct val="95000"/>
            </a:pPr>
            <a:r>
              <a:rPr lang="en-GB" sz="2000" dirty="0"/>
              <a:t>E.g. Lynn Calman et al (2013) followed a sample of terminally ill cancer patients to explore the progression of the disease. But the rigid design meant that many patients died before the next visit. They observed that a more flexible schedule of fieldwork would have enabled them to follow the full sample, responding to and mirroring how the disease was progressing in each case.  </a:t>
            </a:r>
          </a:p>
          <a:p>
            <a:pPr marL="274320" lvl="1" indent="-274320">
              <a:buClr>
                <a:schemeClr val="accent3"/>
              </a:buClr>
              <a:buSzPct val="95000"/>
            </a:pPr>
            <a:endParaRPr lang="en-GB" sz="2000" dirty="0"/>
          </a:p>
          <a:p>
            <a:endParaRPr lang="en-GB" sz="2000" dirty="0"/>
          </a:p>
        </p:txBody>
      </p:sp>
    </p:spTree>
    <p:extLst>
      <p:ext uri="{BB962C8B-B14F-4D97-AF65-F5344CB8AC3E}">
        <p14:creationId xmlns:p14="http://schemas.microsoft.com/office/powerpoint/2010/main" val="3588462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E3362-BDFA-764A-E570-96E258B013E6}"/>
              </a:ext>
            </a:extLst>
          </p:cNvPr>
          <p:cNvSpPr>
            <a:spLocks noGrp="1"/>
          </p:cNvSpPr>
          <p:nvPr>
            <p:ph type="title"/>
          </p:nvPr>
        </p:nvSpPr>
        <p:spPr>
          <a:xfrm>
            <a:off x="457200" y="704088"/>
            <a:ext cx="8229600" cy="276640"/>
          </a:xfrm>
        </p:spPr>
        <p:txBody>
          <a:bodyPr>
            <a:noAutofit/>
          </a:bodyPr>
          <a:lstStyle/>
          <a:p>
            <a:r>
              <a:rPr lang="en-GB" sz="4400" dirty="0">
                <a:highlight>
                  <a:srgbClr val="C0C0C0"/>
                </a:highlight>
              </a:rPr>
              <a:t>Example of a QL process evaluation </a:t>
            </a:r>
          </a:p>
        </p:txBody>
      </p:sp>
      <p:sp>
        <p:nvSpPr>
          <p:cNvPr id="3" name="Content Placeholder 2">
            <a:extLst>
              <a:ext uri="{FF2B5EF4-FFF2-40B4-BE49-F238E27FC236}">
                <a16:creationId xmlns:a16="http://schemas.microsoft.com/office/drawing/2014/main" id="{8353E904-E65F-091A-0717-8F2FACB31130}"/>
              </a:ext>
            </a:extLst>
          </p:cNvPr>
          <p:cNvSpPr>
            <a:spLocks noGrp="1"/>
          </p:cNvSpPr>
          <p:nvPr>
            <p:ph idx="1"/>
          </p:nvPr>
        </p:nvSpPr>
        <p:spPr>
          <a:xfrm>
            <a:off x="457200" y="980728"/>
            <a:ext cx="8229600" cy="6264696"/>
          </a:xfrm>
        </p:spPr>
        <p:txBody>
          <a:bodyPr>
            <a:noAutofit/>
          </a:bodyPr>
          <a:lstStyle/>
          <a:p>
            <a:r>
              <a:rPr lang="en-GB" sz="2000" dirty="0">
                <a:highlight>
                  <a:srgbClr val="C0C0C0"/>
                </a:highlight>
              </a:rPr>
              <a:t>A Scottish government-funded health study of the journeys of people with </a:t>
            </a:r>
            <a:r>
              <a:rPr lang="en-GB" sz="2000" b="1" dirty="0">
                <a:highlight>
                  <a:srgbClr val="C0C0C0"/>
                </a:highlight>
              </a:rPr>
              <a:t>severe lung disease </a:t>
            </a:r>
            <a:r>
              <a:rPr lang="en-GB" sz="2000" dirty="0">
                <a:highlight>
                  <a:srgbClr val="C0C0C0"/>
                </a:highlight>
              </a:rPr>
              <a:t>(COPD)  (</a:t>
            </a:r>
            <a:r>
              <a:rPr lang="en-GB" sz="2000" b="1" dirty="0">
                <a:highlight>
                  <a:srgbClr val="C0C0C0"/>
                </a:highlight>
              </a:rPr>
              <a:t>Pinnock et al 2011</a:t>
            </a:r>
            <a:r>
              <a:rPr lang="en-GB" sz="2000" dirty="0">
                <a:highlight>
                  <a:srgbClr val="C0C0C0"/>
                </a:highlight>
              </a:rPr>
              <a:t>). Aim: to find better ways to support people with this slow progressive illness, whose needs are often neglected. Interviews with patients/carers; followed 21 patients intensively over 18 months (11 died during this time).  </a:t>
            </a:r>
          </a:p>
          <a:p>
            <a:r>
              <a:rPr lang="en-GB" sz="2000" dirty="0">
                <a:highlight>
                  <a:srgbClr val="C0C0C0"/>
                </a:highlight>
              </a:rPr>
              <a:t>There were no clear markers for the stages of the illness, its progression, no clear beginnings, no anticipated endings. Patients/ professional carers produced </a:t>
            </a:r>
            <a:r>
              <a:rPr lang="en-GB" sz="2000" b="1" dirty="0">
                <a:highlight>
                  <a:srgbClr val="C0C0C0"/>
                </a:highlight>
              </a:rPr>
              <a:t>chaos narratives: </a:t>
            </a:r>
            <a:r>
              <a:rPr lang="en-GB" sz="2000" dirty="0">
                <a:highlight>
                  <a:srgbClr val="C0C0C0"/>
                </a:highlight>
              </a:rPr>
              <a:t>incoherent stories involving a loss of self</a:t>
            </a:r>
            <a:r>
              <a:rPr lang="en-GB" sz="2000" b="1" dirty="0">
                <a:highlight>
                  <a:srgbClr val="C0C0C0"/>
                </a:highlight>
              </a:rPr>
              <a:t>. </a:t>
            </a:r>
            <a:endParaRPr lang="en-GB" sz="2000" dirty="0">
              <a:highlight>
                <a:srgbClr val="C0C0C0"/>
              </a:highlight>
            </a:endParaRPr>
          </a:p>
          <a:p>
            <a:r>
              <a:rPr lang="en-GB" sz="2000" dirty="0">
                <a:highlight>
                  <a:srgbClr val="C0C0C0"/>
                </a:highlight>
              </a:rPr>
              <a:t>These fluid/ill-defined illness journeys were at odds with the rigid, linear models of support laid down in clinical protocols. These focused on finding a clear point to introduce palliative care, when no such point exists. Services were often too late to offer support</a:t>
            </a:r>
          </a:p>
          <a:p>
            <a:r>
              <a:rPr lang="en-GB" sz="2000" b="1" dirty="0">
                <a:highlight>
                  <a:srgbClr val="C0C0C0"/>
                </a:highlight>
              </a:rPr>
              <a:t>Solutions? </a:t>
            </a:r>
            <a:r>
              <a:rPr lang="en-GB" sz="2000" dirty="0">
                <a:highlight>
                  <a:srgbClr val="C0C0C0"/>
                </a:highlight>
              </a:rPr>
              <a:t>A much earlier, phased introduction of supportive care, offering individualised, responsive support, tailored to how the illness progresses in each case, leading seamlessly to palliative care. Creates a closer alignment between lived experience and policy process. Hugely successful and effective study. </a:t>
            </a:r>
          </a:p>
          <a:p>
            <a:pPr marL="0" indent="0">
              <a:buNone/>
            </a:pPr>
            <a:r>
              <a:rPr lang="en-GB" sz="2000" dirty="0"/>
              <a:t>  </a:t>
            </a:r>
          </a:p>
        </p:txBody>
      </p:sp>
    </p:spTree>
    <p:extLst>
      <p:ext uri="{BB962C8B-B14F-4D97-AF65-F5344CB8AC3E}">
        <p14:creationId xmlns:p14="http://schemas.microsoft.com/office/powerpoint/2010/main" val="266512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91264" cy="792088"/>
          </a:xfrm>
        </p:spPr>
        <p:txBody>
          <a:bodyPr>
            <a:normAutofit fontScale="90000"/>
          </a:bodyPr>
          <a:lstStyle/>
          <a:p>
            <a:r>
              <a:rPr lang="en-GB" dirty="0"/>
              <a:t/>
            </a:r>
            <a:br>
              <a:rPr lang="en-GB" dirty="0"/>
            </a:br>
            <a:r>
              <a:rPr lang="en-GB" dirty="0"/>
              <a:t>Challenges </a:t>
            </a:r>
          </a:p>
        </p:txBody>
      </p:sp>
      <p:sp>
        <p:nvSpPr>
          <p:cNvPr id="3" name="Content Placeholder 2"/>
          <p:cNvSpPr>
            <a:spLocks noGrp="1"/>
          </p:cNvSpPr>
          <p:nvPr>
            <p:ph idx="1"/>
          </p:nvPr>
        </p:nvSpPr>
        <p:spPr>
          <a:xfrm>
            <a:off x="107504" y="1052736"/>
            <a:ext cx="8579296" cy="5976664"/>
          </a:xfrm>
        </p:spPr>
        <p:txBody>
          <a:bodyPr>
            <a:normAutofit fontScale="85000" lnSpcReduction="20000"/>
          </a:bodyPr>
          <a:lstStyle/>
          <a:p>
            <a:r>
              <a:rPr lang="en-GB" sz="2400" b="1" dirty="0"/>
              <a:t>Expense: </a:t>
            </a:r>
            <a:r>
              <a:rPr lang="en-GB" sz="2400" dirty="0"/>
              <a:t>requires more resources than single visit studies (although cost effective within the longitudinal canon).  </a:t>
            </a:r>
          </a:p>
          <a:p>
            <a:r>
              <a:rPr lang="en-GB" sz="2400" b="1" dirty="0"/>
              <a:t>Sample Maintenance </a:t>
            </a:r>
            <a:r>
              <a:rPr lang="en-GB" sz="2400" dirty="0"/>
              <a:t>requires ongoing effort – more a matter of sustaining relationships over many years.  </a:t>
            </a:r>
          </a:p>
          <a:p>
            <a:r>
              <a:rPr lang="en-GB" sz="2400" b="1" dirty="0"/>
              <a:t>Longitudinal Ethics</a:t>
            </a:r>
            <a:r>
              <a:rPr lang="en-GB" sz="2400" dirty="0"/>
              <a:t>: unique challenges, including  a commitment to reciprocity, maintaining professional boundaries, bringing ethical closure to a study.    </a:t>
            </a:r>
          </a:p>
          <a:p>
            <a:r>
              <a:rPr lang="en-GB" sz="2400" b="1" dirty="0"/>
              <a:t>Data deluge</a:t>
            </a:r>
            <a:r>
              <a:rPr lang="en-GB" sz="2400" dirty="0"/>
              <a:t>. QLR yields </a:t>
            </a:r>
            <a:r>
              <a:rPr lang="en-GB" sz="2400" b="1" dirty="0"/>
              <a:t>‘oceans’ of data  </a:t>
            </a:r>
            <a:r>
              <a:rPr lang="en-GB" sz="2400" dirty="0"/>
              <a:t>(Saldana 2003) that may lead to ‘death by data </a:t>
            </a:r>
            <a:r>
              <a:rPr lang="en-GB" sz="2400" b="1" dirty="0"/>
              <a:t>asphyxiation’ (</a:t>
            </a:r>
            <a:r>
              <a:rPr lang="en-GB" sz="2400" dirty="0"/>
              <a:t>Pettigrew 1995: 111</a:t>
            </a:r>
            <a:r>
              <a:rPr lang="en-GB" sz="2400" b="1" dirty="0"/>
              <a:t>). </a:t>
            </a:r>
            <a:r>
              <a:rPr lang="en-GB" sz="2400" dirty="0"/>
              <a:t>It requires </a:t>
            </a:r>
            <a:r>
              <a:rPr lang="en-GB" sz="2400" b="1" dirty="0"/>
              <a:t>good data management </a:t>
            </a:r>
            <a:r>
              <a:rPr lang="en-GB" sz="2400" dirty="0"/>
              <a:t>and</a:t>
            </a:r>
            <a:r>
              <a:rPr lang="en-GB" sz="2400" b="1" dirty="0"/>
              <a:t> careful design</a:t>
            </a:r>
            <a:r>
              <a:rPr lang="en-GB" sz="2400" dirty="0"/>
              <a:t>, so that researchers/participants are not overloaded with relentless waves of fieldwork but have time for rest/reflection/analysis between waves.   </a:t>
            </a:r>
          </a:p>
          <a:p>
            <a:r>
              <a:rPr lang="en-GB" sz="2400" b="1" dirty="0"/>
              <a:t>Analytically complex</a:t>
            </a:r>
            <a:r>
              <a:rPr lang="en-GB" sz="2400" dirty="0"/>
              <a:t>: Switching the temporal gaze between different horizons of time, and working in three dimensions (bringing cases, themes and processes into alignment) is intellectually demanding and time consuming. Accounts of</a:t>
            </a:r>
            <a:r>
              <a:rPr lang="en-GB" sz="2400" b="1" dirty="0"/>
              <a:t> process tracing, mapping and analysis </a:t>
            </a:r>
            <a:r>
              <a:rPr lang="en-GB" sz="2400" dirty="0"/>
              <a:t>are</a:t>
            </a:r>
            <a:r>
              <a:rPr lang="en-GB" sz="2400" b="1" dirty="0"/>
              <a:t> </a:t>
            </a:r>
            <a:r>
              <a:rPr lang="en-GB" sz="2400" dirty="0"/>
              <a:t>sparse (Beach and Pedersen, 2019, Bennett, 2010; </a:t>
            </a:r>
            <a:r>
              <a:rPr lang="en-GB" sz="2400" dirty="0" err="1"/>
              <a:t>Valsiner</a:t>
            </a:r>
            <a:r>
              <a:rPr lang="en-GB" sz="2400" dirty="0"/>
              <a:t> 2009, Neale, 2021).   </a:t>
            </a:r>
          </a:p>
          <a:p>
            <a:r>
              <a:rPr lang="en-GB" sz="2400" b="1" dirty="0"/>
              <a:t>Takes too long </a:t>
            </a:r>
            <a:r>
              <a:rPr lang="en-GB" sz="2400" dirty="0"/>
              <a:t>to be of use to policy … but creates impact as part of the research process.   </a:t>
            </a:r>
          </a:p>
          <a:p>
            <a:r>
              <a:rPr lang="en-GB" sz="2400" dirty="0"/>
              <a:t>An extensive body of literature to guide us through these pitfalls.</a:t>
            </a:r>
          </a:p>
          <a:p>
            <a:endParaRPr lang="en-GB" dirty="0"/>
          </a:p>
          <a:p>
            <a:endParaRPr lang="en-GB" altLang="en-US" sz="2400" dirty="0"/>
          </a:p>
          <a:p>
            <a:endParaRPr lang="en-GB" dirty="0"/>
          </a:p>
        </p:txBody>
      </p:sp>
    </p:spTree>
    <p:extLst>
      <p:ext uri="{BB962C8B-B14F-4D97-AF65-F5344CB8AC3E}">
        <p14:creationId xmlns:p14="http://schemas.microsoft.com/office/powerpoint/2010/main" val="2660390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E0E87-B491-C754-0F39-008E0A2D72C1}"/>
              </a:ext>
            </a:extLst>
          </p:cNvPr>
          <p:cNvSpPr>
            <a:spLocks noGrp="1"/>
          </p:cNvSpPr>
          <p:nvPr>
            <p:ph type="title"/>
          </p:nvPr>
        </p:nvSpPr>
        <p:spPr>
          <a:xfrm>
            <a:off x="323528" y="404664"/>
            <a:ext cx="8363272" cy="504056"/>
          </a:xfrm>
        </p:spPr>
        <p:txBody>
          <a:bodyPr>
            <a:normAutofit fontScale="90000"/>
          </a:bodyPr>
          <a:lstStyle/>
          <a:p>
            <a:r>
              <a:rPr lang="en-GB" dirty="0"/>
              <a:t> </a:t>
            </a:r>
            <a:br>
              <a:rPr lang="en-GB" dirty="0"/>
            </a:br>
            <a:r>
              <a:rPr lang="en-GB" dirty="0"/>
              <a:t>Flexibility … or  Continuity </a:t>
            </a:r>
          </a:p>
        </p:txBody>
      </p:sp>
      <p:sp>
        <p:nvSpPr>
          <p:cNvPr id="3" name="Content Placeholder 2">
            <a:extLst>
              <a:ext uri="{FF2B5EF4-FFF2-40B4-BE49-F238E27FC236}">
                <a16:creationId xmlns:a16="http://schemas.microsoft.com/office/drawing/2014/main" id="{BAA1855F-AA14-D38F-ED65-4CF41798BA58}"/>
              </a:ext>
            </a:extLst>
          </p:cNvPr>
          <p:cNvSpPr>
            <a:spLocks noGrp="1"/>
          </p:cNvSpPr>
          <p:nvPr>
            <p:ph idx="1"/>
          </p:nvPr>
        </p:nvSpPr>
        <p:spPr>
          <a:xfrm>
            <a:off x="323528" y="980728"/>
            <a:ext cx="8363272" cy="5877272"/>
          </a:xfrm>
        </p:spPr>
        <p:txBody>
          <a:bodyPr>
            <a:normAutofit/>
          </a:bodyPr>
          <a:lstStyle/>
          <a:p>
            <a:r>
              <a:rPr lang="en-GB" sz="2200" dirty="0"/>
              <a:t>That QLR is </a:t>
            </a:r>
            <a:r>
              <a:rPr lang="en-GB" sz="2200" b="1" dirty="0"/>
              <a:t>flexible and creative </a:t>
            </a:r>
            <a:r>
              <a:rPr lang="en-GB" sz="2200" dirty="0"/>
              <a:t>is generally regarded as a strength (e.g. </a:t>
            </a:r>
            <a:r>
              <a:rPr lang="en-GB" sz="2200" dirty="0" err="1"/>
              <a:t>Audulv</a:t>
            </a:r>
            <a:r>
              <a:rPr lang="en-GB" sz="2200" dirty="0"/>
              <a:t> et al 2023; Keskinen and Nikander, 2023)  but a QL study can unravel if it lacks continuity and precision – a design issue</a:t>
            </a:r>
          </a:p>
          <a:p>
            <a:pPr lvl="1"/>
            <a:r>
              <a:rPr lang="en-GB" sz="1800" dirty="0">
                <a:highlight>
                  <a:srgbClr val="C0C0C0"/>
                </a:highlight>
              </a:rPr>
              <a:t>Imagine you’re describing a road trip you took across Arizona, a trip where your journey was determined by careful planning (‘After spending two days at the Grand Canyon, I was going to drive to Flagstaff’); unexpected opportunities (‘But I discovered there was to be a pow wow in </a:t>
            </a:r>
            <a:r>
              <a:rPr lang="en-GB" sz="1800" dirty="0" err="1">
                <a:highlight>
                  <a:srgbClr val="C0C0C0"/>
                </a:highlight>
              </a:rPr>
              <a:t>Chinle</a:t>
            </a:r>
            <a:r>
              <a:rPr lang="en-GB" sz="1800" dirty="0">
                <a:highlight>
                  <a:srgbClr val="C0C0C0"/>
                </a:highlight>
              </a:rPr>
              <a:t>, so I drove there instead’); uncontrollable forces (‘The heavy snow fall closed the highway and delayed me’);  detours (‘ I took a state road instead of the highway because of construction, and drove to Jerome’); and revised plans (‘When I saw the Red Mountains of Sedona, I just had to drive off the Interstate for a closer look’). Such is the researcher’s journey through a longitudinal qualitative study. (</a:t>
            </a:r>
            <a:r>
              <a:rPr lang="en-GB" sz="1800" dirty="0" err="1">
                <a:highlight>
                  <a:srgbClr val="C0C0C0"/>
                </a:highlight>
              </a:rPr>
              <a:t>Saldaña</a:t>
            </a:r>
            <a:r>
              <a:rPr lang="en-GB" sz="1800" dirty="0">
                <a:highlight>
                  <a:srgbClr val="C0C0C0"/>
                </a:highlight>
              </a:rPr>
              <a:t> 2003: 15)</a:t>
            </a:r>
          </a:p>
          <a:p>
            <a:r>
              <a:rPr lang="en-GB" sz="2000" dirty="0">
                <a:highlight>
                  <a:srgbClr val="C0C0C0"/>
                </a:highlight>
              </a:rPr>
              <a:t>Criticisms are rare, but </a:t>
            </a:r>
            <a:r>
              <a:rPr lang="en-GB" sz="2000" dirty="0" err="1">
                <a:highlight>
                  <a:srgbClr val="C0C0C0"/>
                </a:highlight>
              </a:rPr>
              <a:t>Hermanowitz</a:t>
            </a:r>
            <a:r>
              <a:rPr lang="en-GB" sz="2000" dirty="0">
                <a:highlight>
                  <a:srgbClr val="C0C0C0"/>
                </a:highlight>
              </a:rPr>
              <a:t> (2016) and McCoy (2017) suggest that the method lacks clear definition, experimental trustworthiness, or any grounding in established methodological traditions. A problem of documentation and lack of awareness of the methodological literature    </a:t>
            </a:r>
          </a:p>
          <a:p>
            <a:endParaRPr lang="en-GB" dirty="0"/>
          </a:p>
          <a:p>
            <a:pPr marL="0" indent="0">
              <a:buNone/>
            </a:pPr>
            <a:endParaRPr lang="en-GB" dirty="0"/>
          </a:p>
        </p:txBody>
      </p:sp>
    </p:spTree>
    <p:extLst>
      <p:ext uri="{BB962C8B-B14F-4D97-AF65-F5344CB8AC3E}">
        <p14:creationId xmlns:p14="http://schemas.microsoft.com/office/powerpoint/2010/main" val="3483810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827584" y="2780928"/>
            <a:ext cx="7442895" cy="3888432"/>
          </a:xfrm>
        </p:spPr>
        <p:txBody>
          <a:bodyPr>
            <a:normAutofit fontScale="32500" lnSpcReduction="20000"/>
          </a:bodyPr>
          <a:lstStyle/>
          <a:p>
            <a:pPr eaLnBrk="1" hangingPunct="1"/>
            <a:endParaRPr lang="en-GB" sz="2800" dirty="0"/>
          </a:p>
          <a:p>
            <a:pPr eaLnBrk="1" hangingPunct="1"/>
            <a:r>
              <a:rPr lang="en-GB" sz="3300" dirty="0"/>
              <a:t/>
            </a:r>
            <a:br>
              <a:rPr lang="en-GB" sz="3300" dirty="0"/>
            </a:br>
            <a:endParaRPr lang="en-GB" sz="3300" dirty="0"/>
          </a:p>
          <a:p>
            <a:pPr eaLnBrk="1" hangingPunct="1"/>
            <a:endParaRPr lang="en-GB" sz="2800" dirty="0"/>
          </a:p>
          <a:p>
            <a:pPr eaLnBrk="1" hangingPunct="1"/>
            <a:endParaRPr lang="en-GB" sz="4600" dirty="0"/>
          </a:p>
          <a:p>
            <a:pPr eaLnBrk="1" hangingPunct="1"/>
            <a:endParaRPr lang="en-GB" sz="4600" dirty="0"/>
          </a:p>
          <a:p>
            <a:pPr eaLnBrk="1" hangingPunct="1"/>
            <a:endParaRPr lang="en-GB" sz="4600" dirty="0"/>
          </a:p>
          <a:p>
            <a:pPr eaLnBrk="1" hangingPunct="1"/>
            <a:endParaRPr lang="en-GB" sz="4600" dirty="0"/>
          </a:p>
          <a:p>
            <a:pPr eaLnBrk="1" hangingPunct="1"/>
            <a:endParaRPr lang="en-GB" sz="4600" dirty="0"/>
          </a:p>
          <a:p>
            <a:pPr eaLnBrk="1" hangingPunct="1"/>
            <a:endParaRPr lang="en-GB" sz="8600" dirty="0"/>
          </a:p>
          <a:p>
            <a:pPr eaLnBrk="1" hangingPunct="1"/>
            <a:endParaRPr lang="en-GB" sz="8600" dirty="0"/>
          </a:p>
          <a:p>
            <a:pPr eaLnBrk="1" hangingPunct="1"/>
            <a:endParaRPr lang="en-GB" sz="8600" dirty="0"/>
          </a:p>
          <a:p>
            <a:pPr eaLnBrk="1" hangingPunct="1"/>
            <a:endParaRPr lang="en-GB" sz="7000" dirty="0"/>
          </a:p>
          <a:p>
            <a:pPr eaLnBrk="1" hangingPunct="1"/>
            <a:r>
              <a:rPr lang="en-GB" sz="2800" dirty="0"/>
              <a:t> </a:t>
            </a:r>
          </a:p>
        </p:txBody>
      </p:sp>
      <p:sp>
        <p:nvSpPr>
          <p:cNvPr id="2" name="Title 1"/>
          <p:cNvSpPr>
            <a:spLocks noGrp="1"/>
          </p:cNvSpPr>
          <p:nvPr>
            <p:ph type="ctrTitle"/>
          </p:nvPr>
        </p:nvSpPr>
        <p:spPr>
          <a:xfrm>
            <a:off x="0" y="620688"/>
            <a:ext cx="8892480" cy="6912768"/>
          </a:xfrm>
        </p:spPr>
        <p:txBody>
          <a:bodyPr>
            <a:normAutofit fontScale="90000"/>
          </a:bodyPr>
          <a:lstStyle/>
          <a:p>
            <a:pPr algn="l"/>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sz="5400" dirty="0"/>
              <a:t/>
            </a:r>
            <a:br>
              <a:rPr lang="en-GB" sz="5400" dirty="0"/>
            </a:br>
            <a:r>
              <a:rPr lang="en-GB" sz="5400" dirty="0"/>
              <a:t/>
            </a:r>
            <a:br>
              <a:rPr lang="en-GB" sz="5400" dirty="0"/>
            </a:br>
            <a:r>
              <a:rPr lang="en-GB" sz="5400" dirty="0"/>
              <a:t/>
            </a:r>
            <a:br>
              <a:rPr lang="en-GB" sz="5400" dirty="0"/>
            </a:br>
            <a:r>
              <a:rPr lang="en-GB" sz="5400" dirty="0"/>
              <a:t/>
            </a:r>
            <a:br>
              <a:rPr lang="en-GB" sz="5400" dirty="0"/>
            </a:br>
            <a:r>
              <a:rPr lang="en-GB" sz="5400" dirty="0"/>
              <a:t/>
            </a:r>
            <a:br>
              <a:rPr lang="en-GB" sz="5400" dirty="0"/>
            </a:br>
            <a:r>
              <a:rPr lang="en-GB" sz="5400" dirty="0"/>
              <a:t/>
            </a:r>
            <a:br>
              <a:rPr lang="en-GB" sz="5400" dirty="0"/>
            </a:br>
            <a:r>
              <a:rPr lang="en-GB" sz="5400" dirty="0"/>
              <a:t/>
            </a:r>
            <a:br>
              <a:rPr lang="en-GB" sz="5400" dirty="0"/>
            </a:br>
            <a:r>
              <a:rPr lang="en-GB" sz="5400" dirty="0"/>
              <a:t/>
            </a:r>
            <a:br>
              <a:rPr lang="en-GB" sz="5400" dirty="0"/>
            </a:br>
            <a:r>
              <a:rPr lang="en-GB" sz="5400" dirty="0"/>
              <a:t/>
            </a:r>
            <a:br>
              <a:rPr lang="en-GB" sz="5400" dirty="0"/>
            </a:br>
            <a:r>
              <a:rPr lang="en-GB" sz="5400" dirty="0"/>
              <a:t/>
            </a:r>
            <a:br>
              <a:rPr lang="en-GB" sz="5400" dirty="0"/>
            </a:br>
            <a:r>
              <a:rPr lang="en-GB" sz="5400" dirty="0"/>
              <a:t/>
            </a:r>
            <a:br>
              <a:rPr lang="en-GB" sz="5400" dirty="0"/>
            </a:br>
            <a:r>
              <a:rPr lang="en-GB" sz="5400" dirty="0"/>
              <a:t/>
            </a:r>
            <a:br>
              <a:rPr lang="en-GB" sz="5400" dirty="0"/>
            </a:br>
            <a:r>
              <a:rPr lang="en-GB" sz="5400" dirty="0"/>
              <a:t/>
            </a:r>
            <a:br>
              <a:rPr lang="en-GB" sz="5400" dirty="0"/>
            </a:br>
            <a:r>
              <a:rPr lang="en-GB" sz="5400" dirty="0"/>
              <a:t/>
            </a:r>
            <a:br>
              <a:rPr lang="en-GB" sz="5400" dirty="0"/>
            </a:br>
            <a:r>
              <a:rPr lang="en-GB" sz="5400" dirty="0"/>
              <a:t/>
            </a:r>
            <a:br>
              <a:rPr lang="en-GB" sz="5400" dirty="0"/>
            </a:br>
            <a:r>
              <a:rPr lang="en-GB" sz="5400" dirty="0"/>
              <a:t/>
            </a:r>
            <a:br>
              <a:rPr lang="en-GB" sz="5400" dirty="0"/>
            </a:br>
            <a:r>
              <a:rPr lang="en-GB" sz="5400" dirty="0"/>
              <a:t/>
            </a:r>
            <a:br>
              <a:rPr lang="en-GB" sz="5400" dirty="0"/>
            </a:br>
            <a:r>
              <a:rPr lang="en-GB" sz="5400" dirty="0"/>
              <a:t/>
            </a:r>
            <a:br>
              <a:rPr lang="en-GB" sz="5400" dirty="0"/>
            </a:br>
            <a:r>
              <a:rPr lang="en-GB" sz="5400" dirty="0"/>
              <a:t/>
            </a:r>
            <a:br>
              <a:rPr lang="en-GB" sz="5400" dirty="0"/>
            </a:br>
            <a:r>
              <a:rPr lang="en-GB" sz="5400" dirty="0"/>
              <a:t/>
            </a:r>
            <a:br>
              <a:rPr lang="en-GB" sz="5400" dirty="0"/>
            </a:br>
            <a:r>
              <a:rPr lang="en-GB" sz="5400" dirty="0"/>
              <a:t/>
            </a:r>
            <a:br>
              <a:rPr lang="en-GB" sz="5400" dirty="0"/>
            </a:br>
            <a:r>
              <a:rPr lang="en-GB" sz="5400" dirty="0"/>
              <a:t/>
            </a:r>
            <a:br>
              <a:rPr lang="en-GB" sz="5400" dirty="0"/>
            </a:br>
            <a:r>
              <a:rPr lang="en-GB" sz="5400" dirty="0"/>
              <a:t> </a:t>
            </a:r>
            <a:br>
              <a:rPr lang="en-GB" sz="5400" dirty="0"/>
            </a:br>
            <a:r>
              <a:rPr lang="en-GB" sz="5400" dirty="0"/>
              <a:t/>
            </a:r>
            <a:br>
              <a:rPr lang="en-GB" sz="5400" dirty="0"/>
            </a:br>
            <a:r>
              <a:rPr lang="en-GB" sz="5400" dirty="0"/>
              <a:t/>
            </a:r>
            <a:br>
              <a:rPr lang="en-GB" sz="5400" dirty="0"/>
            </a:br>
            <a:r>
              <a:rPr lang="en-GB" sz="5400" dirty="0"/>
              <a:t/>
            </a:r>
            <a:br>
              <a:rPr lang="en-GB" sz="5400" dirty="0"/>
            </a:br>
            <a:r>
              <a:rPr lang="en-GB" sz="5400" dirty="0"/>
              <a:t> </a:t>
            </a:r>
            <a:r>
              <a:rPr lang="en-GB" sz="4000" dirty="0"/>
              <a:t>Outline</a:t>
            </a:r>
            <a:r>
              <a:rPr lang="en-GB" sz="3100" dirty="0"/>
              <a:t/>
            </a:r>
            <a:br>
              <a:rPr lang="en-GB" sz="3100" dirty="0"/>
            </a:br>
            <a:r>
              <a:rPr lang="en-GB" sz="3100" dirty="0"/>
              <a:t>  </a:t>
            </a:r>
            <a:br>
              <a:rPr lang="en-GB" sz="3100" dirty="0"/>
            </a:br>
            <a:r>
              <a:rPr lang="en-GB" sz="3100" dirty="0"/>
              <a:t>	Introducing Qualitative Longitudinal Research (QLR): </a:t>
            </a:r>
            <a:br>
              <a:rPr lang="en-GB" sz="3100" dirty="0"/>
            </a:br>
            <a:r>
              <a:rPr lang="en-GB" sz="3100" dirty="0"/>
              <a:t>		</a:t>
            </a:r>
            <a:r>
              <a:rPr lang="en-GB" sz="3100" b="0" dirty="0"/>
              <a:t>A fluid world; The processual ‘turn’</a:t>
            </a:r>
            <a:br>
              <a:rPr lang="en-GB" sz="3100" b="0" dirty="0"/>
            </a:br>
            <a:r>
              <a:rPr lang="en-GB" sz="3100" b="0" dirty="0"/>
              <a:t>		Four key features  </a:t>
            </a:r>
            <a:r>
              <a:rPr lang="en-GB" sz="3200" b="0" dirty="0"/>
              <a:t/>
            </a:r>
            <a:br>
              <a:rPr lang="en-GB" sz="3200" b="0" dirty="0"/>
            </a:br>
            <a:r>
              <a:rPr lang="en-GB" sz="3200" b="0" dirty="0"/>
              <a:t>	</a:t>
            </a:r>
            <a:r>
              <a:rPr lang="en-GB" sz="3200" dirty="0"/>
              <a:t>Challenges (</a:t>
            </a:r>
            <a:r>
              <a:rPr lang="en-GB" sz="3200" b="0" dirty="0"/>
              <a:t>and how to overcome them):  </a:t>
            </a:r>
            <a:r>
              <a:rPr lang="en-GB" sz="3200" dirty="0"/>
              <a:t/>
            </a:r>
            <a:br>
              <a:rPr lang="en-GB" sz="3200" dirty="0"/>
            </a:br>
            <a:r>
              <a:rPr lang="en-GB" sz="3200" dirty="0"/>
              <a:t>	</a:t>
            </a:r>
            <a:r>
              <a:rPr lang="en-GB" sz="3200" b="0" dirty="0"/>
              <a:t>  	Cost/sample attrition/data deluge</a:t>
            </a:r>
            <a:br>
              <a:rPr lang="en-GB" sz="3200" b="0" dirty="0"/>
            </a:br>
            <a:r>
              <a:rPr lang="en-GB" sz="3200" b="0" dirty="0"/>
              <a:t>		Longitudinal Ethics/Complex Analysis</a:t>
            </a:r>
            <a:br>
              <a:rPr lang="en-GB" sz="3200" b="0" dirty="0"/>
            </a:br>
            <a:r>
              <a:rPr lang="en-GB" sz="3200" b="0" dirty="0"/>
              <a:t>		Lacks precision/closure  	 </a:t>
            </a:r>
            <a:r>
              <a:rPr lang="en-GB" sz="3100" dirty="0"/>
              <a:t/>
            </a:r>
            <a:br>
              <a:rPr lang="en-GB" sz="3100" dirty="0"/>
            </a:br>
            <a:r>
              <a:rPr lang="en-GB" sz="3100" dirty="0"/>
              <a:t>	Strengths</a:t>
            </a:r>
            <a:r>
              <a:rPr lang="en-GB" sz="2800" dirty="0"/>
              <a:t>: </a:t>
            </a:r>
            <a:br>
              <a:rPr lang="en-GB" sz="2800" dirty="0"/>
            </a:br>
            <a:r>
              <a:rPr lang="en-GB" sz="2800" dirty="0"/>
              <a:t>		Offers u</a:t>
            </a:r>
            <a:r>
              <a:rPr lang="en-GB" sz="3100" b="0" dirty="0"/>
              <a:t>nique insights into the complexities of 		causal processes and the ‘how’ of change  </a:t>
            </a:r>
            <a:r>
              <a:rPr lang="en-GB" sz="2800" b="0" dirty="0"/>
              <a:t/>
            </a:r>
            <a:br>
              <a:rPr lang="en-GB" sz="2800" b="0" dirty="0"/>
            </a:br>
            <a:r>
              <a:rPr lang="en-GB" sz="2800" dirty="0"/>
              <a:t>		</a:t>
            </a:r>
            <a:r>
              <a:rPr lang="en-GB" sz="3100" b="0" dirty="0"/>
              <a:t/>
            </a:r>
            <a:br>
              <a:rPr lang="en-GB" sz="3100" b="0" dirty="0"/>
            </a:br>
            <a:r>
              <a:rPr lang="en-GB" sz="2700" dirty="0"/>
              <a:t/>
            </a:r>
            <a:br>
              <a:rPr lang="en-GB" sz="2700" dirty="0"/>
            </a:br>
            <a:r>
              <a:rPr lang="en-GB" sz="2700" dirty="0"/>
              <a:t/>
            </a:r>
            <a:br>
              <a:rPr lang="en-GB" sz="2700" dirty="0"/>
            </a:br>
            <a:endParaRPr lang="en-GB" sz="2700" dirty="0"/>
          </a:p>
        </p:txBody>
      </p:sp>
    </p:spTree>
    <p:extLst>
      <p:ext uri="{BB962C8B-B14F-4D97-AF65-F5344CB8AC3E}">
        <p14:creationId xmlns:p14="http://schemas.microsoft.com/office/powerpoint/2010/main" val="184868343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5B01F-09E0-BFF7-BC22-8C579993668C}"/>
              </a:ext>
            </a:extLst>
          </p:cNvPr>
          <p:cNvSpPr>
            <a:spLocks noGrp="1"/>
          </p:cNvSpPr>
          <p:nvPr>
            <p:ph type="title"/>
          </p:nvPr>
        </p:nvSpPr>
        <p:spPr>
          <a:xfrm>
            <a:off x="395536" y="404664"/>
            <a:ext cx="8291264" cy="576064"/>
          </a:xfrm>
        </p:spPr>
        <p:txBody>
          <a:bodyPr>
            <a:normAutofit fontScale="90000"/>
          </a:bodyPr>
          <a:lstStyle/>
          <a:p>
            <a:r>
              <a:rPr lang="en-GB" dirty="0"/>
              <a:t> Balancing Acts  </a:t>
            </a:r>
          </a:p>
        </p:txBody>
      </p:sp>
      <p:sp>
        <p:nvSpPr>
          <p:cNvPr id="3" name="Content Placeholder 2">
            <a:extLst>
              <a:ext uri="{FF2B5EF4-FFF2-40B4-BE49-F238E27FC236}">
                <a16:creationId xmlns:a16="http://schemas.microsoft.com/office/drawing/2014/main" id="{5BE06FE7-CE0A-693F-8E84-120D2FD67B72}"/>
              </a:ext>
            </a:extLst>
          </p:cNvPr>
          <p:cNvSpPr>
            <a:spLocks noGrp="1"/>
          </p:cNvSpPr>
          <p:nvPr>
            <p:ph idx="1"/>
          </p:nvPr>
        </p:nvSpPr>
        <p:spPr>
          <a:xfrm>
            <a:off x="395536" y="980728"/>
            <a:ext cx="8291264" cy="6120680"/>
          </a:xfrm>
        </p:spPr>
        <p:txBody>
          <a:bodyPr>
            <a:normAutofit fontScale="92500" lnSpcReduction="10000"/>
          </a:bodyPr>
          <a:lstStyle/>
          <a:p>
            <a:r>
              <a:rPr lang="en-GB" sz="2200" dirty="0"/>
              <a:t>We need to balance </a:t>
            </a:r>
            <a:r>
              <a:rPr lang="en-GB" sz="2200" b="1" dirty="0"/>
              <a:t>flexibility with continuity </a:t>
            </a:r>
            <a:r>
              <a:rPr lang="en-GB" sz="2200" dirty="0"/>
              <a:t>and </a:t>
            </a:r>
            <a:r>
              <a:rPr lang="en-GB" sz="2200" b="1" dirty="0"/>
              <a:t>creativity with precision </a:t>
            </a:r>
            <a:r>
              <a:rPr lang="en-GB" sz="2200" dirty="0"/>
              <a:t>in the way that studies are designed, samples drawn, timeframes and tempos specified, and data generated and analysed.  </a:t>
            </a:r>
          </a:p>
          <a:p>
            <a:pPr lvl="1"/>
            <a:r>
              <a:rPr lang="en-GB" sz="2200" dirty="0"/>
              <a:t>E.g. in generating data we need: </a:t>
            </a:r>
          </a:p>
          <a:p>
            <a:pPr lvl="1"/>
            <a:r>
              <a:rPr lang="en-GB" sz="2200" b="1" dirty="0"/>
              <a:t>Continuity questions </a:t>
            </a:r>
            <a:r>
              <a:rPr lang="en-GB" sz="2200" dirty="0"/>
              <a:t>about key themes and processes, that are built in at each wave. These provide ‘through lines’ (Saldana) in the data to ensure a growing dataset has some integrity/internal coherence and allows for comparisons and connections across the waves of data. </a:t>
            </a:r>
            <a:endParaRPr lang="en-GB" sz="2200" b="1" dirty="0"/>
          </a:p>
          <a:p>
            <a:pPr lvl="1"/>
            <a:r>
              <a:rPr lang="en-GB" sz="2200" b="1" dirty="0"/>
              <a:t>Flexible questions</a:t>
            </a:r>
            <a:r>
              <a:rPr lang="en-GB" sz="2200" dirty="0"/>
              <a:t>, generated afresh at each wave that allow the researcher to formulate new lines of enquiry that are in tune with evolving lives, that can follow lives where they lead. </a:t>
            </a:r>
          </a:p>
          <a:p>
            <a:pPr marL="274320" lvl="1" indent="-274320">
              <a:buClr>
                <a:schemeClr val="accent3"/>
              </a:buClr>
              <a:buSzPct val="95000"/>
            </a:pPr>
            <a:r>
              <a:rPr lang="en-GB" sz="2200" dirty="0"/>
              <a:t> The fact that QLR is exploratory, creative, flexible and adaptable is a strength: it derives its rigour from its capacity to mirror the flux of the world, to reflect real world processes, in real time and up-close    </a:t>
            </a:r>
          </a:p>
          <a:p>
            <a:pPr marL="548640" lvl="2" indent="-274320">
              <a:buClr>
                <a:schemeClr val="accent3"/>
              </a:buClr>
              <a:buSzPct val="95000"/>
            </a:pPr>
            <a:r>
              <a:rPr lang="en-GB" sz="2200" dirty="0"/>
              <a:t>‘Understanding moves with the flow of the process; it must flow with it’ (Frank Herbert, </a:t>
            </a:r>
            <a:r>
              <a:rPr lang="en-GB" sz="2200" i="1" dirty="0"/>
              <a:t>Dune</a:t>
            </a:r>
            <a:r>
              <a:rPr lang="en-GB" sz="2200" dirty="0"/>
              <a:t> 1965)</a:t>
            </a:r>
          </a:p>
          <a:p>
            <a:pPr marL="393192" lvl="1" indent="0">
              <a:buNone/>
            </a:pPr>
            <a:r>
              <a:rPr lang="en-GB" sz="2200" dirty="0"/>
              <a:t>  </a:t>
            </a:r>
          </a:p>
          <a:p>
            <a:pPr marL="393192" lvl="1" indent="0">
              <a:buNone/>
            </a:pPr>
            <a:r>
              <a:rPr lang="en-GB" sz="2000" dirty="0"/>
              <a:t> </a:t>
            </a:r>
          </a:p>
          <a:p>
            <a:pPr marL="393192" lvl="1" indent="0">
              <a:buNone/>
            </a:pPr>
            <a:endParaRPr lang="en-GB" sz="2000" dirty="0"/>
          </a:p>
          <a:p>
            <a:endParaRPr lang="en-GB" dirty="0"/>
          </a:p>
          <a:p>
            <a:endParaRPr lang="en-GB" dirty="0"/>
          </a:p>
          <a:p>
            <a:endParaRPr lang="en-GB" altLang="en-US" dirty="0"/>
          </a:p>
          <a:p>
            <a:endParaRPr lang="en-GB" dirty="0"/>
          </a:p>
        </p:txBody>
      </p:sp>
    </p:spTree>
    <p:extLst>
      <p:ext uri="{BB962C8B-B14F-4D97-AF65-F5344CB8AC3E}">
        <p14:creationId xmlns:p14="http://schemas.microsoft.com/office/powerpoint/2010/main" val="3467767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highlight>
                  <a:srgbClr val="C0C0C0"/>
                </a:highlight>
              </a:rPr>
              <a:t>Conceptual Road Map (housing young parents: Neale/Ladlow)</a:t>
            </a:r>
          </a:p>
        </p:txBody>
      </p:sp>
      <p:graphicFrame>
        <p:nvGraphicFramePr>
          <p:cNvPr id="4" name="Content Placeholder 3"/>
          <p:cNvGraphicFramePr>
            <a:graphicFrameLocks noGrp="1"/>
          </p:cNvGraphicFramePr>
          <p:nvPr>
            <p:ph idx="1"/>
          </p:nvPr>
        </p:nvGraphicFramePr>
        <p:xfrm>
          <a:off x="476553" y="1935163"/>
          <a:ext cx="8190894" cy="4389437"/>
        </p:xfrm>
        <a:graphic>
          <a:graphicData uri="http://schemas.openxmlformats.org/drawingml/2006/table">
            <a:tbl>
              <a:tblPr firstRow="1" firstCol="1" bandRow="1">
                <a:tableStyleId>{5C22544A-7EE6-4342-B048-85BDC9FD1C3A}</a:tableStyleId>
              </a:tblPr>
              <a:tblGrid>
                <a:gridCol w="1992842">
                  <a:extLst>
                    <a:ext uri="{9D8B030D-6E8A-4147-A177-3AD203B41FA5}">
                      <a16:colId xmlns:a16="http://schemas.microsoft.com/office/drawing/2014/main" val="20000"/>
                    </a:ext>
                  </a:extLst>
                </a:gridCol>
                <a:gridCol w="2002219">
                  <a:extLst>
                    <a:ext uri="{9D8B030D-6E8A-4147-A177-3AD203B41FA5}">
                      <a16:colId xmlns:a16="http://schemas.microsoft.com/office/drawing/2014/main" val="20001"/>
                    </a:ext>
                  </a:extLst>
                </a:gridCol>
                <a:gridCol w="1986774">
                  <a:extLst>
                    <a:ext uri="{9D8B030D-6E8A-4147-A177-3AD203B41FA5}">
                      <a16:colId xmlns:a16="http://schemas.microsoft.com/office/drawing/2014/main" val="20002"/>
                    </a:ext>
                  </a:extLst>
                </a:gridCol>
                <a:gridCol w="2209059">
                  <a:extLst>
                    <a:ext uri="{9D8B030D-6E8A-4147-A177-3AD203B41FA5}">
                      <a16:colId xmlns:a16="http://schemas.microsoft.com/office/drawing/2014/main" val="20003"/>
                    </a:ext>
                  </a:extLst>
                </a:gridCol>
              </a:tblGrid>
              <a:tr h="576948">
                <a:tc>
                  <a:txBody>
                    <a:bodyPr/>
                    <a:lstStyle/>
                    <a:p>
                      <a:pPr>
                        <a:spcAft>
                          <a:spcPts val="0"/>
                        </a:spcAft>
                      </a:pPr>
                      <a:r>
                        <a:rPr lang="en-US" sz="1000" dirty="0">
                          <a:effectLst/>
                        </a:rPr>
                        <a:t> </a:t>
                      </a:r>
                      <a:endParaRPr lang="en-GB" sz="1000" dirty="0">
                        <a:effectLst/>
                      </a:endParaRPr>
                    </a:p>
                    <a:p>
                      <a:pPr>
                        <a:spcAft>
                          <a:spcPts val="0"/>
                        </a:spcAft>
                      </a:pPr>
                      <a:r>
                        <a:rPr lang="en-US" sz="1000" dirty="0">
                          <a:effectLst/>
                        </a:rPr>
                        <a:t>Research Questions</a:t>
                      </a:r>
                      <a:endParaRPr lang="en-GB" sz="1000" dirty="0">
                        <a:effectLst/>
                        <a:latin typeface="Helvetica"/>
                        <a:ea typeface="MS Mincho"/>
                        <a:cs typeface="Arial"/>
                      </a:endParaRPr>
                    </a:p>
                  </a:txBody>
                  <a:tcPr marL="59570" marR="59570" marT="0" marB="0"/>
                </a:tc>
                <a:tc>
                  <a:txBody>
                    <a:bodyPr/>
                    <a:lstStyle/>
                    <a:p>
                      <a:pPr>
                        <a:spcAft>
                          <a:spcPts val="0"/>
                        </a:spcAft>
                      </a:pPr>
                      <a:r>
                        <a:rPr lang="en-US" sz="1000">
                          <a:effectLst/>
                        </a:rPr>
                        <a:t> </a:t>
                      </a:r>
                      <a:endParaRPr lang="en-GB" sz="1000">
                        <a:effectLst/>
                      </a:endParaRPr>
                    </a:p>
                    <a:p>
                      <a:pPr>
                        <a:spcAft>
                          <a:spcPts val="0"/>
                        </a:spcAft>
                      </a:pPr>
                      <a:r>
                        <a:rPr lang="en-US" sz="1000">
                          <a:effectLst/>
                        </a:rPr>
                        <a:t>Sub-questions</a:t>
                      </a:r>
                      <a:endParaRPr lang="en-GB" sz="1000">
                        <a:effectLst/>
                        <a:latin typeface="Helvetica"/>
                        <a:ea typeface="MS Mincho"/>
                        <a:cs typeface="Arial"/>
                      </a:endParaRPr>
                    </a:p>
                  </a:txBody>
                  <a:tcPr marL="59570" marR="59570" marT="0" marB="0"/>
                </a:tc>
                <a:tc>
                  <a:txBody>
                    <a:bodyPr/>
                    <a:lstStyle/>
                    <a:p>
                      <a:pPr>
                        <a:spcAft>
                          <a:spcPts val="0"/>
                        </a:spcAft>
                      </a:pPr>
                      <a:r>
                        <a:rPr lang="en-US" sz="1000">
                          <a:effectLst/>
                        </a:rPr>
                        <a:t> </a:t>
                      </a:r>
                      <a:endParaRPr lang="en-GB" sz="1000">
                        <a:effectLst/>
                      </a:endParaRPr>
                    </a:p>
                    <a:p>
                      <a:pPr>
                        <a:spcAft>
                          <a:spcPts val="0"/>
                        </a:spcAft>
                      </a:pPr>
                      <a:r>
                        <a:rPr lang="en-US" sz="1000">
                          <a:effectLst/>
                        </a:rPr>
                        <a:t>Sources of Data: Samples and field methods </a:t>
                      </a:r>
                      <a:endParaRPr lang="en-GB" sz="1000">
                        <a:effectLst/>
                        <a:latin typeface="Helvetica"/>
                        <a:ea typeface="MS Mincho"/>
                        <a:cs typeface="Arial"/>
                      </a:endParaRPr>
                    </a:p>
                  </a:txBody>
                  <a:tcPr marL="59570" marR="59570" marT="0" marB="0"/>
                </a:tc>
                <a:tc>
                  <a:txBody>
                    <a:bodyPr/>
                    <a:lstStyle/>
                    <a:p>
                      <a:pPr>
                        <a:spcAft>
                          <a:spcPts val="0"/>
                        </a:spcAft>
                      </a:pPr>
                      <a:r>
                        <a:rPr lang="en-US" sz="1000">
                          <a:effectLst/>
                        </a:rPr>
                        <a:t> </a:t>
                      </a:r>
                      <a:endParaRPr lang="en-GB" sz="1000">
                        <a:effectLst/>
                      </a:endParaRPr>
                    </a:p>
                    <a:p>
                      <a:pPr>
                        <a:spcAft>
                          <a:spcPts val="0"/>
                        </a:spcAft>
                      </a:pPr>
                      <a:r>
                        <a:rPr lang="en-US" sz="1000">
                          <a:effectLst/>
                        </a:rPr>
                        <a:t> Fieldwork themes </a:t>
                      </a:r>
                      <a:endParaRPr lang="en-GB" sz="1000">
                        <a:effectLst/>
                        <a:latin typeface="Helvetica"/>
                        <a:ea typeface="MS Mincho"/>
                        <a:cs typeface="Arial"/>
                      </a:endParaRPr>
                    </a:p>
                  </a:txBody>
                  <a:tcPr marL="59570" marR="59570" marT="0" marB="0"/>
                </a:tc>
                <a:extLst>
                  <a:ext uri="{0D108BD9-81ED-4DB2-BD59-A6C34878D82A}">
                    <a16:rowId xmlns:a16="http://schemas.microsoft.com/office/drawing/2014/main" val="10000"/>
                  </a:ext>
                </a:extLst>
              </a:tr>
              <a:tr h="3812489">
                <a:tc>
                  <a:txBody>
                    <a:bodyPr/>
                    <a:lstStyle/>
                    <a:p>
                      <a:pPr>
                        <a:spcAft>
                          <a:spcPts val="0"/>
                        </a:spcAft>
                      </a:pPr>
                      <a:r>
                        <a:rPr lang="en-US" sz="1000" dirty="0">
                          <a:effectLst/>
                        </a:rPr>
                        <a:t>Lived Experiences: </a:t>
                      </a:r>
                      <a:endParaRPr lang="en-GB" sz="1000" dirty="0">
                        <a:effectLst/>
                      </a:endParaRPr>
                    </a:p>
                    <a:p>
                      <a:pPr>
                        <a:spcAft>
                          <a:spcPts val="0"/>
                        </a:spcAft>
                      </a:pPr>
                      <a:r>
                        <a:rPr lang="en-US" sz="1000" dirty="0">
                          <a:effectLst/>
                        </a:rPr>
                        <a:t> </a:t>
                      </a:r>
                      <a:endParaRPr lang="en-GB" sz="1000" dirty="0">
                        <a:effectLst/>
                      </a:endParaRPr>
                    </a:p>
                    <a:p>
                      <a:pPr>
                        <a:spcAft>
                          <a:spcPts val="0"/>
                        </a:spcAft>
                      </a:pPr>
                      <a:r>
                        <a:rPr lang="en-US" sz="1000" dirty="0">
                          <a:effectLst/>
                        </a:rPr>
                        <a:t>How and why do young people become parents at a young age? How do they manage this transition and its aftermath? </a:t>
                      </a:r>
                      <a:endParaRPr lang="en-GB" sz="1000" dirty="0">
                        <a:effectLst/>
                      </a:endParaRPr>
                    </a:p>
                    <a:p>
                      <a:pPr>
                        <a:spcAft>
                          <a:spcPts val="0"/>
                        </a:spcAft>
                      </a:pPr>
                      <a:r>
                        <a:rPr lang="en-US" sz="1000" dirty="0">
                          <a:effectLst/>
                        </a:rPr>
                        <a:t> </a:t>
                      </a:r>
                      <a:endParaRPr lang="en-GB" sz="1000" dirty="0">
                        <a:effectLst/>
                      </a:endParaRPr>
                    </a:p>
                    <a:p>
                      <a:pPr>
                        <a:spcAft>
                          <a:spcPts val="0"/>
                        </a:spcAft>
                      </a:pPr>
                      <a:r>
                        <a:rPr lang="en-US" sz="1000" dirty="0">
                          <a:effectLst/>
                        </a:rPr>
                        <a:t>How does housing provision impact on young parents? What factors shape their housing pathways, and how are these pathways negotiated and experienced? How is ‘home’ understood?   </a:t>
                      </a:r>
                      <a:endParaRPr lang="en-GB" sz="1000" dirty="0">
                        <a:effectLst/>
                      </a:endParaRPr>
                    </a:p>
                    <a:p>
                      <a:pPr>
                        <a:spcAft>
                          <a:spcPts val="0"/>
                        </a:spcAft>
                      </a:pPr>
                      <a:r>
                        <a:rPr lang="en-US" sz="1000" dirty="0">
                          <a:effectLst/>
                        </a:rPr>
                        <a:t> </a:t>
                      </a:r>
                      <a:endParaRPr lang="en-GB" sz="1000" dirty="0">
                        <a:effectLst/>
                      </a:endParaRPr>
                    </a:p>
                    <a:p>
                      <a:pPr>
                        <a:spcAft>
                          <a:spcPts val="0"/>
                        </a:spcAft>
                      </a:pPr>
                      <a:r>
                        <a:rPr lang="en-US" sz="1000" dirty="0">
                          <a:effectLst/>
                        </a:rPr>
                        <a:t>What forms of supported housing are available for disadvantaged young parents? How do they experience this support over time?   </a:t>
                      </a:r>
                      <a:endParaRPr lang="en-GB" sz="1000" dirty="0">
                        <a:effectLst/>
                      </a:endParaRPr>
                    </a:p>
                    <a:p>
                      <a:pPr>
                        <a:spcAft>
                          <a:spcPts val="0"/>
                        </a:spcAft>
                      </a:pPr>
                      <a:r>
                        <a:rPr lang="en-US" sz="1000" dirty="0">
                          <a:effectLst/>
                        </a:rPr>
                        <a:t> </a:t>
                      </a:r>
                      <a:endParaRPr lang="en-GB" sz="1000" dirty="0">
                        <a:effectLst/>
                      </a:endParaRPr>
                    </a:p>
                    <a:p>
                      <a:pPr>
                        <a:spcAft>
                          <a:spcPts val="0"/>
                        </a:spcAft>
                      </a:pPr>
                      <a:r>
                        <a:rPr lang="en-US" sz="1000" dirty="0">
                          <a:effectLst/>
                        </a:rPr>
                        <a:t> </a:t>
                      </a:r>
                      <a:endParaRPr lang="en-GB" sz="1000" dirty="0">
                        <a:effectLst/>
                        <a:latin typeface="Helvetica"/>
                        <a:ea typeface="MS Mincho"/>
                        <a:cs typeface="Arial"/>
                      </a:endParaRPr>
                    </a:p>
                  </a:txBody>
                  <a:tcPr marL="59570" marR="59570" marT="0" marB="0"/>
                </a:tc>
                <a:tc>
                  <a:txBody>
                    <a:bodyPr/>
                    <a:lstStyle/>
                    <a:p>
                      <a:pPr>
                        <a:spcAft>
                          <a:spcPts val="0"/>
                        </a:spcAft>
                      </a:pPr>
                      <a:r>
                        <a:rPr lang="en-US" sz="1000" dirty="0">
                          <a:effectLst/>
                        </a:rPr>
                        <a:t>How do the past experiences and life histories of young parents shape their current lives, future aspirations, and their life chances?</a:t>
                      </a:r>
                      <a:endParaRPr lang="en-GB" sz="1000" dirty="0">
                        <a:effectLst/>
                      </a:endParaRPr>
                    </a:p>
                    <a:p>
                      <a:pPr>
                        <a:spcAft>
                          <a:spcPts val="0"/>
                        </a:spcAft>
                      </a:pPr>
                      <a:r>
                        <a:rPr lang="en-US" sz="1000" dirty="0">
                          <a:effectLst/>
                        </a:rPr>
                        <a:t> </a:t>
                      </a:r>
                      <a:endParaRPr lang="en-GB" sz="1000" dirty="0">
                        <a:effectLst/>
                      </a:endParaRPr>
                    </a:p>
                    <a:p>
                      <a:pPr>
                        <a:spcAft>
                          <a:spcPts val="0"/>
                        </a:spcAft>
                      </a:pPr>
                      <a:r>
                        <a:rPr lang="en-US" sz="1000" dirty="0">
                          <a:effectLst/>
                        </a:rPr>
                        <a:t>How do young parents’ housing journeys evolve over time? What are their aspirations for housing and what opportunities and constraints impact on these aspirations over time?  </a:t>
                      </a:r>
                      <a:endParaRPr lang="en-GB" sz="1000" dirty="0">
                        <a:effectLst/>
                      </a:endParaRPr>
                    </a:p>
                    <a:p>
                      <a:pPr>
                        <a:spcAft>
                          <a:spcPts val="0"/>
                        </a:spcAft>
                      </a:pPr>
                      <a:r>
                        <a:rPr lang="en-US" sz="1000" dirty="0">
                          <a:effectLst/>
                        </a:rPr>
                        <a:t> </a:t>
                      </a:r>
                      <a:endParaRPr lang="en-GB" sz="1000" dirty="0">
                        <a:effectLst/>
                      </a:endParaRPr>
                    </a:p>
                    <a:p>
                      <a:pPr>
                        <a:spcAft>
                          <a:spcPts val="0"/>
                        </a:spcAft>
                      </a:pPr>
                      <a:r>
                        <a:rPr lang="en-US" sz="1000" dirty="0">
                          <a:effectLst/>
                        </a:rPr>
                        <a:t>How do the housing trajectories of young parents intersect with their family/relational/ education/ employment/and welfare trajectories?  </a:t>
                      </a:r>
                      <a:endParaRPr lang="en-GB" sz="1000" dirty="0">
                        <a:effectLst/>
                      </a:endParaRPr>
                    </a:p>
                    <a:p>
                      <a:pPr>
                        <a:spcAft>
                          <a:spcPts val="0"/>
                        </a:spcAft>
                      </a:pPr>
                      <a:r>
                        <a:rPr lang="en-US" sz="1000" dirty="0">
                          <a:effectLst/>
                        </a:rPr>
                        <a:t> </a:t>
                      </a:r>
                      <a:endParaRPr lang="en-GB" sz="1000" dirty="0">
                        <a:effectLst/>
                      </a:endParaRPr>
                    </a:p>
                    <a:p>
                      <a:pPr>
                        <a:spcAft>
                          <a:spcPts val="0"/>
                        </a:spcAft>
                      </a:pPr>
                      <a:r>
                        <a:rPr lang="en-US" sz="1000" dirty="0">
                          <a:effectLst/>
                        </a:rPr>
                        <a:t> </a:t>
                      </a:r>
                      <a:endParaRPr lang="en-GB" sz="1000" dirty="0">
                        <a:effectLst/>
                      </a:endParaRPr>
                    </a:p>
                    <a:p>
                      <a:pPr>
                        <a:spcAft>
                          <a:spcPts val="0"/>
                        </a:spcAft>
                      </a:pPr>
                      <a:r>
                        <a:rPr lang="en-US" sz="1000" dirty="0">
                          <a:effectLst/>
                        </a:rPr>
                        <a:t> </a:t>
                      </a:r>
                      <a:endParaRPr lang="en-GB" sz="1000" dirty="0">
                        <a:effectLst/>
                      </a:endParaRPr>
                    </a:p>
                    <a:p>
                      <a:pPr>
                        <a:spcAft>
                          <a:spcPts val="0"/>
                        </a:spcAft>
                      </a:pPr>
                      <a:endParaRPr lang="en-GB" sz="1000" dirty="0">
                        <a:effectLst/>
                      </a:endParaRPr>
                    </a:p>
                    <a:p>
                      <a:pPr>
                        <a:spcAft>
                          <a:spcPts val="0"/>
                        </a:spcAft>
                      </a:pPr>
                      <a:r>
                        <a:rPr lang="en-US" sz="1000" dirty="0">
                          <a:effectLst/>
                        </a:rPr>
                        <a:t> </a:t>
                      </a:r>
                      <a:endParaRPr lang="en-GB" sz="1000" dirty="0">
                        <a:effectLst/>
                      </a:endParaRPr>
                    </a:p>
                    <a:p>
                      <a:pPr>
                        <a:spcAft>
                          <a:spcPts val="0"/>
                        </a:spcAft>
                      </a:pPr>
                      <a:r>
                        <a:rPr lang="en-US" sz="1000" dirty="0">
                          <a:effectLst/>
                        </a:rPr>
                        <a:t> </a:t>
                      </a:r>
                      <a:endParaRPr lang="en-GB" sz="1000" dirty="0">
                        <a:effectLst/>
                        <a:latin typeface="Helvetica"/>
                        <a:ea typeface="MS Mincho"/>
                        <a:cs typeface="Arial"/>
                      </a:endParaRPr>
                    </a:p>
                  </a:txBody>
                  <a:tcPr marL="59570" marR="59570" marT="0" marB="0"/>
                </a:tc>
                <a:tc>
                  <a:txBody>
                    <a:bodyPr/>
                    <a:lstStyle/>
                    <a:p>
                      <a:pPr>
                        <a:spcAft>
                          <a:spcPts val="0"/>
                        </a:spcAft>
                      </a:pPr>
                      <a:r>
                        <a:rPr lang="en-US" sz="1000" dirty="0">
                          <a:effectLst/>
                        </a:rPr>
                        <a:t>Pre-existing empirical evidence: Literature review</a:t>
                      </a:r>
                      <a:endParaRPr lang="en-GB" sz="1000" dirty="0">
                        <a:effectLst/>
                      </a:endParaRPr>
                    </a:p>
                    <a:p>
                      <a:pPr>
                        <a:spcAft>
                          <a:spcPts val="0"/>
                        </a:spcAft>
                      </a:pPr>
                      <a:r>
                        <a:rPr lang="en-US" sz="1000" dirty="0">
                          <a:effectLst/>
                        </a:rPr>
                        <a:t> </a:t>
                      </a:r>
                      <a:endParaRPr lang="en-GB" sz="1000" dirty="0">
                        <a:effectLst/>
                      </a:endParaRPr>
                    </a:p>
                    <a:p>
                      <a:pPr>
                        <a:spcAft>
                          <a:spcPts val="0"/>
                        </a:spcAft>
                      </a:pPr>
                      <a:r>
                        <a:rPr lang="en-US" sz="1000" dirty="0">
                          <a:effectLst/>
                        </a:rPr>
                        <a:t>Analysis of related legacy data: Following Young Fathers Study, young father interviews. </a:t>
                      </a:r>
                      <a:endParaRPr lang="en-GB" sz="1000" dirty="0">
                        <a:effectLst/>
                      </a:endParaRPr>
                    </a:p>
                    <a:p>
                      <a:pPr>
                        <a:spcAft>
                          <a:spcPts val="0"/>
                        </a:spcAft>
                      </a:pPr>
                      <a:r>
                        <a:rPr lang="en-US" sz="1000" dirty="0">
                          <a:effectLst/>
                        </a:rPr>
                        <a:t> </a:t>
                      </a:r>
                      <a:endParaRPr lang="en-GB" sz="1000" dirty="0">
                        <a:effectLst/>
                      </a:endParaRPr>
                    </a:p>
                    <a:p>
                      <a:pPr>
                        <a:spcAft>
                          <a:spcPts val="0"/>
                        </a:spcAft>
                      </a:pPr>
                      <a:r>
                        <a:rPr lang="en-US" sz="1000" dirty="0">
                          <a:effectLst/>
                        </a:rPr>
                        <a:t>New empirical evidence: a qualitative longitudinal enquiry carried out with primarily disadvantaged young parents:</a:t>
                      </a:r>
                      <a:endParaRPr lang="en-GB" sz="1000" dirty="0">
                        <a:effectLst/>
                      </a:endParaRPr>
                    </a:p>
                    <a:p>
                      <a:pPr>
                        <a:spcAft>
                          <a:spcPts val="0"/>
                        </a:spcAft>
                      </a:pPr>
                      <a:r>
                        <a:rPr lang="en-US" sz="1000" dirty="0">
                          <a:effectLst/>
                        </a:rPr>
                        <a:t>Life journey interviewing (2 waves);</a:t>
                      </a:r>
                      <a:endParaRPr lang="en-GB" sz="1000" dirty="0">
                        <a:effectLst/>
                      </a:endParaRPr>
                    </a:p>
                    <a:p>
                      <a:pPr>
                        <a:spcAft>
                          <a:spcPts val="0"/>
                        </a:spcAft>
                      </a:pPr>
                      <a:r>
                        <a:rPr lang="en-US" sz="1000" dirty="0">
                          <a:effectLst/>
                        </a:rPr>
                        <a:t>Life mapping participatory tools  </a:t>
                      </a:r>
                      <a:endParaRPr lang="en-GB" sz="1000" dirty="0">
                        <a:effectLst/>
                      </a:endParaRPr>
                    </a:p>
                    <a:p>
                      <a:pPr>
                        <a:spcAft>
                          <a:spcPts val="0"/>
                        </a:spcAft>
                      </a:pPr>
                      <a:r>
                        <a:rPr lang="en-US" sz="1000" dirty="0">
                          <a:effectLst/>
                        </a:rPr>
                        <a:t> </a:t>
                      </a:r>
                      <a:endParaRPr lang="en-GB" sz="1000" dirty="0">
                        <a:effectLst/>
                      </a:endParaRPr>
                    </a:p>
                    <a:p>
                      <a:pPr>
                        <a:spcAft>
                          <a:spcPts val="0"/>
                        </a:spcAft>
                      </a:pPr>
                      <a:r>
                        <a:rPr lang="en-US" sz="1000" dirty="0">
                          <a:effectLst/>
                        </a:rPr>
                        <a:t>Participant-observation at local housing support service. </a:t>
                      </a:r>
                      <a:endParaRPr lang="en-GB" sz="1000" dirty="0">
                        <a:effectLst/>
                      </a:endParaRPr>
                    </a:p>
                    <a:p>
                      <a:pPr>
                        <a:spcAft>
                          <a:spcPts val="0"/>
                        </a:spcAft>
                      </a:pPr>
                      <a:r>
                        <a:rPr lang="en-US" sz="1000" dirty="0">
                          <a:effectLst/>
                        </a:rPr>
                        <a:t> </a:t>
                      </a:r>
                      <a:endParaRPr lang="en-GB" sz="1000" dirty="0">
                        <a:effectLst/>
                      </a:endParaRPr>
                    </a:p>
                    <a:p>
                      <a:pPr>
                        <a:spcAft>
                          <a:spcPts val="0"/>
                        </a:spcAft>
                      </a:pPr>
                      <a:r>
                        <a:rPr lang="en-US" sz="1000" dirty="0">
                          <a:effectLst/>
                        </a:rPr>
                        <a:t> </a:t>
                      </a:r>
                      <a:endParaRPr lang="en-GB" sz="1000" dirty="0">
                        <a:effectLst/>
                      </a:endParaRPr>
                    </a:p>
                    <a:p>
                      <a:pPr>
                        <a:spcAft>
                          <a:spcPts val="0"/>
                        </a:spcAft>
                      </a:pPr>
                      <a:r>
                        <a:rPr lang="en-US" sz="1000" dirty="0">
                          <a:effectLst/>
                        </a:rPr>
                        <a:t> </a:t>
                      </a:r>
                      <a:endParaRPr lang="en-GB" sz="1000" dirty="0">
                        <a:effectLst/>
                      </a:endParaRPr>
                    </a:p>
                    <a:p>
                      <a:pPr>
                        <a:spcAft>
                          <a:spcPts val="0"/>
                        </a:spcAft>
                      </a:pPr>
                      <a:r>
                        <a:rPr lang="en-US" sz="1000" dirty="0">
                          <a:effectLst/>
                        </a:rPr>
                        <a:t> </a:t>
                      </a:r>
                      <a:endParaRPr lang="en-GB" sz="1000" dirty="0">
                        <a:effectLst/>
                      </a:endParaRPr>
                    </a:p>
                    <a:p>
                      <a:pPr>
                        <a:spcAft>
                          <a:spcPts val="0"/>
                        </a:spcAft>
                      </a:pPr>
                      <a:endParaRPr lang="en-GB" sz="1000" dirty="0">
                        <a:effectLst/>
                        <a:latin typeface="Helvetica"/>
                        <a:ea typeface="MS Mincho"/>
                        <a:cs typeface="Arial"/>
                      </a:endParaRPr>
                    </a:p>
                  </a:txBody>
                  <a:tcPr marL="59570" marR="59570" marT="0" marB="0"/>
                </a:tc>
                <a:tc>
                  <a:txBody>
                    <a:bodyPr/>
                    <a:lstStyle/>
                    <a:p>
                      <a:pPr>
                        <a:spcAft>
                          <a:spcPts val="0"/>
                        </a:spcAft>
                      </a:pPr>
                      <a:r>
                        <a:rPr lang="en-US" sz="1000" dirty="0">
                          <a:effectLst/>
                        </a:rPr>
                        <a:t>Life histories and journeys: </a:t>
                      </a:r>
                      <a:endParaRPr lang="en-GB" sz="1000" dirty="0">
                        <a:effectLst/>
                      </a:endParaRPr>
                    </a:p>
                    <a:p>
                      <a:pPr>
                        <a:spcAft>
                          <a:spcPts val="0"/>
                        </a:spcAft>
                      </a:pPr>
                      <a:r>
                        <a:rPr lang="en-US" sz="1000" dirty="0">
                          <a:effectLst/>
                        </a:rPr>
                        <a:t>Family background and relationships </a:t>
                      </a:r>
                      <a:endParaRPr lang="en-GB" sz="1000" dirty="0">
                        <a:effectLst/>
                      </a:endParaRPr>
                    </a:p>
                    <a:p>
                      <a:pPr>
                        <a:spcAft>
                          <a:spcPts val="0"/>
                        </a:spcAft>
                      </a:pPr>
                      <a:r>
                        <a:rPr lang="en-US" sz="1000" dirty="0">
                          <a:effectLst/>
                        </a:rPr>
                        <a:t>Childhood experiences, </a:t>
                      </a:r>
                      <a:endParaRPr lang="en-GB" sz="1000" dirty="0">
                        <a:effectLst/>
                      </a:endParaRPr>
                    </a:p>
                    <a:p>
                      <a:pPr>
                        <a:spcAft>
                          <a:spcPts val="0"/>
                        </a:spcAft>
                      </a:pPr>
                      <a:r>
                        <a:rPr lang="en-US" sz="1000" dirty="0">
                          <a:effectLst/>
                        </a:rPr>
                        <a:t>Housing and home,</a:t>
                      </a:r>
                      <a:endParaRPr lang="en-GB" sz="1000" dirty="0">
                        <a:effectLst/>
                      </a:endParaRPr>
                    </a:p>
                    <a:p>
                      <a:pPr>
                        <a:spcAft>
                          <a:spcPts val="0"/>
                        </a:spcAft>
                      </a:pPr>
                      <a:r>
                        <a:rPr lang="en-US" sz="1000" dirty="0">
                          <a:effectLst/>
                        </a:rPr>
                        <a:t>Education and employment</a:t>
                      </a:r>
                      <a:endParaRPr lang="en-GB" sz="1000" dirty="0">
                        <a:effectLst/>
                      </a:endParaRPr>
                    </a:p>
                    <a:p>
                      <a:pPr>
                        <a:spcAft>
                          <a:spcPts val="0"/>
                        </a:spcAft>
                      </a:pPr>
                      <a:r>
                        <a:rPr lang="en-US" sz="1000" dirty="0">
                          <a:effectLst/>
                        </a:rPr>
                        <a:t>Welfare provision/support</a:t>
                      </a:r>
                      <a:endParaRPr lang="en-GB" sz="1000" dirty="0">
                        <a:effectLst/>
                      </a:endParaRPr>
                    </a:p>
                    <a:p>
                      <a:pPr>
                        <a:spcAft>
                          <a:spcPts val="0"/>
                        </a:spcAft>
                      </a:pPr>
                      <a:r>
                        <a:rPr lang="en-US" sz="1000" dirty="0">
                          <a:effectLst/>
                        </a:rPr>
                        <a:t>Parental pathways/ transitions/ practices/opportunities/constraints     </a:t>
                      </a:r>
                      <a:endParaRPr lang="en-GB" sz="1000" dirty="0">
                        <a:effectLst/>
                      </a:endParaRPr>
                    </a:p>
                    <a:p>
                      <a:pPr>
                        <a:spcAft>
                          <a:spcPts val="0"/>
                        </a:spcAft>
                      </a:pPr>
                      <a:r>
                        <a:rPr lang="en-US" sz="1000" dirty="0">
                          <a:effectLst/>
                        </a:rPr>
                        <a:t> </a:t>
                      </a:r>
                      <a:endParaRPr lang="en-GB" sz="1000" dirty="0">
                        <a:effectLst/>
                      </a:endParaRPr>
                    </a:p>
                    <a:p>
                      <a:pPr>
                        <a:spcAft>
                          <a:spcPts val="0"/>
                        </a:spcAft>
                      </a:pPr>
                      <a:r>
                        <a:rPr lang="en-US" sz="1000" dirty="0">
                          <a:effectLst/>
                        </a:rPr>
                        <a:t>Time: past, present, future</a:t>
                      </a:r>
                      <a:endParaRPr lang="en-GB" sz="1000" dirty="0">
                        <a:effectLst/>
                      </a:endParaRPr>
                    </a:p>
                    <a:p>
                      <a:pPr>
                        <a:spcAft>
                          <a:spcPts val="0"/>
                        </a:spcAft>
                      </a:pPr>
                      <a:r>
                        <a:rPr lang="en-US" sz="1000" dirty="0">
                          <a:effectLst/>
                        </a:rPr>
                        <a:t> </a:t>
                      </a:r>
                      <a:endParaRPr lang="en-GB" sz="1000" dirty="0">
                        <a:effectLst/>
                      </a:endParaRPr>
                    </a:p>
                    <a:p>
                      <a:pPr>
                        <a:spcAft>
                          <a:spcPts val="0"/>
                        </a:spcAft>
                      </a:pPr>
                      <a:r>
                        <a:rPr lang="en-US" sz="1000" dirty="0">
                          <a:effectLst/>
                        </a:rPr>
                        <a:t>Space and place: constructions of home, community, security, risk</a:t>
                      </a:r>
                      <a:endParaRPr lang="en-GB" sz="1000" dirty="0">
                        <a:effectLst/>
                      </a:endParaRPr>
                    </a:p>
                    <a:p>
                      <a:pPr>
                        <a:spcAft>
                          <a:spcPts val="0"/>
                        </a:spcAft>
                      </a:pPr>
                      <a:r>
                        <a:rPr lang="en-US" sz="1000" dirty="0">
                          <a:effectLst/>
                        </a:rPr>
                        <a:t> </a:t>
                      </a:r>
                      <a:endParaRPr lang="en-GB" sz="1000" dirty="0">
                        <a:effectLst/>
                      </a:endParaRPr>
                    </a:p>
                    <a:p>
                      <a:pPr>
                        <a:spcAft>
                          <a:spcPts val="0"/>
                        </a:spcAft>
                      </a:pPr>
                      <a:r>
                        <a:rPr lang="en-US" sz="1000" dirty="0">
                          <a:effectLst/>
                        </a:rPr>
                        <a:t>Identities &amp; values (e.g. related to gender, class, parenthood, socio-economic and academic background, support and dependency)</a:t>
                      </a:r>
                      <a:endParaRPr lang="en-GB" sz="1000" dirty="0">
                        <a:effectLst/>
                      </a:endParaRPr>
                    </a:p>
                    <a:p>
                      <a:pPr>
                        <a:spcAft>
                          <a:spcPts val="0"/>
                        </a:spcAft>
                      </a:pPr>
                      <a:r>
                        <a:rPr lang="en-US" sz="1000" dirty="0">
                          <a:effectLst/>
                        </a:rPr>
                        <a:t> </a:t>
                      </a:r>
                      <a:endParaRPr lang="en-GB" sz="1000" dirty="0">
                        <a:effectLst/>
                      </a:endParaRPr>
                    </a:p>
                    <a:p>
                      <a:pPr>
                        <a:spcAft>
                          <a:spcPts val="0"/>
                        </a:spcAft>
                      </a:pPr>
                      <a:r>
                        <a:rPr lang="en-US" sz="1000">
                          <a:effectLst/>
                        </a:rPr>
                        <a:t>   </a:t>
                      </a:r>
                      <a:endParaRPr lang="en-GB" sz="1000" dirty="0">
                        <a:effectLst/>
                        <a:latin typeface="Helvetica"/>
                        <a:ea typeface="MS Mincho"/>
                        <a:cs typeface="Arial"/>
                      </a:endParaRPr>
                    </a:p>
                  </a:txBody>
                  <a:tcPr marL="59570" marR="59570" marT="0" marB="0"/>
                </a:tc>
                <a:extLst>
                  <a:ext uri="{0D108BD9-81ED-4DB2-BD59-A6C34878D82A}">
                    <a16:rowId xmlns:a16="http://schemas.microsoft.com/office/drawing/2014/main" val="10001"/>
                  </a:ext>
                </a:extLst>
              </a:tr>
            </a:tbl>
          </a:graphicData>
        </a:graphic>
      </p:graphicFrame>
      <p:sp>
        <p:nvSpPr>
          <p:cNvPr id="5" name="Rectangle 1"/>
          <p:cNvSpPr>
            <a:spLocks noChangeArrowheads="1"/>
          </p:cNvSpPr>
          <p:nvPr/>
        </p:nvSpPr>
        <p:spPr bwMode="auto">
          <a:xfrm>
            <a:off x="476250" y="19351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53679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A4D25-9DFC-5B8A-0A68-15831ED60E16}"/>
              </a:ext>
            </a:extLst>
          </p:cNvPr>
          <p:cNvSpPr>
            <a:spLocks noGrp="1"/>
          </p:cNvSpPr>
          <p:nvPr>
            <p:ph type="title"/>
          </p:nvPr>
        </p:nvSpPr>
        <p:spPr>
          <a:xfrm>
            <a:off x="457200" y="704088"/>
            <a:ext cx="8229600" cy="636680"/>
          </a:xfrm>
        </p:spPr>
        <p:txBody>
          <a:bodyPr>
            <a:normAutofit fontScale="90000"/>
          </a:bodyPr>
          <a:lstStyle/>
          <a:p>
            <a:r>
              <a:rPr lang="en-GB" dirty="0"/>
              <a:t>Finding closure? </a:t>
            </a:r>
          </a:p>
        </p:txBody>
      </p:sp>
      <p:sp>
        <p:nvSpPr>
          <p:cNvPr id="3" name="Content Placeholder 2">
            <a:extLst>
              <a:ext uri="{FF2B5EF4-FFF2-40B4-BE49-F238E27FC236}">
                <a16:creationId xmlns:a16="http://schemas.microsoft.com/office/drawing/2014/main" id="{369C7335-968D-B9CB-3A23-53FEE3A20CA3}"/>
              </a:ext>
            </a:extLst>
          </p:cNvPr>
          <p:cNvSpPr>
            <a:spLocks noGrp="1"/>
          </p:cNvSpPr>
          <p:nvPr>
            <p:ph idx="1"/>
          </p:nvPr>
        </p:nvSpPr>
        <p:spPr>
          <a:xfrm>
            <a:off x="395536" y="1556792"/>
            <a:ext cx="8291264" cy="4767808"/>
          </a:xfrm>
        </p:spPr>
        <p:txBody>
          <a:bodyPr>
            <a:normAutofit/>
          </a:bodyPr>
          <a:lstStyle/>
          <a:p>
            <a:r>
              <a:rPr lang="en-GB" sz="2000" dirty="0"/>
              <a:t>Is QLR too fluid and open ended?</a:t>
            </a:r>
          </a:p>
          <a:p>
            <a:endParaRPr lang="en-GB" sz="2000" dirty="0"/>
          </a:p>
          <a:p>
            <a:pPr lvl="1"/>
            <a:r>
              <a:rPr lang="en-GB" sz="2000" dirty="0"/>
              <a:t>When does a change process begin and end, especially where the unit of analysis is the continuous process in context? When does the fieldworker stop and start collecting data? Does one stop peeling the layers from the onion only when the vapours inhibit all further sight? There are, of course, no simple and absolute answers to such questions. …Pettigrew, 1995: 98)</a:t>
            </a:r>
          </a:p>
          <a:p>
            <a:pPr lvl="1"/>
            <a:r>
              <a:rPr lang="en-GB" sz="2000" dirty="0"/>
              <a:t>Observations are never ‘safe’ because they may always be overturned in subsequent waves (Thomson and Holland, 2003: 221)</a:t>
            </a:r>
          </a:p>
          <a:p>
            <a:endParaRPr lang="en-GB" sz="2000" dirty="0"/>
          </a:p>
          <a:p>
            <a:r>
              <a:rPr lang="en-GB" sz="2000" dirty="0"/>
              <a:t>We can create a temporal logic to a study,  through specifying clear baseline and closure points that anchor a study in time and contain it.   </a:t>
            </a:r>
          </a:p>
        </p:txBody>
      </p:sp>
    </p:spTree>
    <p:extLst>
      <p:ext uri="{BB962C8B-B14F-4D97-AF65-F5344CB8AC3E}">
        <p14:creationId xmlns:p14="http://schemas.microsoft.com/office/powerpoint/2010/main" val="3720592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96A26-07BB-8D46-3583-B0A67F05DEC5}"/>
              </a:ext>
            </a:extLst>
          </p:cNvPr>
          <p:cNvSpPr>
            <a:spLocks noGrp="1"/>
          </p:cNvSpPr>
          <p:nvPr>
            <p:ph type="title"/>
          </p:nvPr>
        </p:nvSpPr>
        <p:spPr>
          <a:xfrm>
            <a:off x="683568" y="548680"/>
            <a:ext cx="8003232" cy="360040"/>
          </a:xfrm>
        </p:spPr>
        <p:txBody>
          <a:bodyPr>
            <a:normAutofit fontScale="90000"/>
          </a:bodyPr>
          <a:lstStyle/>
          <a:p>
            <a:r>
              <a:rPr lang="en-GB" dirty="0"/>
              <a:t>Finding analytical closure?   </a:t>
            </a:r>
          </a:p>
        </p:txBody>
      </p:sp>
      <p:sp>
        <p:nvSpPr>
          <p:cNvPr id="3" name="Content Placeholder 2">
            <a:extLst>
              <a:ext uri="{FF2B5EF4-FFF2-40B4-BE49-F238E27FC236}">
                <a16:creationId xmlns:a16="http://schemas.microsoft.com/office/drawing/2014/main" id="{554C8ACD-2D7A-106F-82DC-0F42BB22B5C4}"/>
              </a:ext>
            </a:extLst>
          </p:cNvPr>
          <p:cNvSpPr>
            <a:spLocks noGrp="1"/>
          </p:cNvSpPr>
          <p:nvPr>
            <p:ph idx="1"/>
          </p:nvPr>
        </p:nvSpPr>
        <p:spPr>
          <a:xfrm>
            <a:off x="107504" y="908720"/>
            <a:ext cx="8579296" cy="6264696"/>
          </a:xfrm>
        </p:spPr>
        <p:txBody>
          <a:bodyPr>
            <a:noAutofit/>
          </a:bodyPr>
          <a:lstStyle/>
          <a:p>
            <a:r>
              <a:rPr lang="en-GB" sz="2200" dirty="0"/>
              <a:t>In this fluid complex world, things are always contingent, half finished, unpredictable. We are always in the middle of things, with no clear ending in sight; and there is always layers of truth and more than one story to tell. Related to this, we may not be able to discern </a:t>
            </a:r>
            <a:r>
              <a:rPr lang="en-GB" sz="2200" b="1" dirty="0"/>
              <a:t>why </a:t>
            </a:r>
            <a:r>
              <a:rPr lang="en-GB" sz="2200" dirty="0"/>
              <a:t>things change or grasp all the factors that shape lives. </a:t>
            </a:r>
          </a:p>
          <a:p>
            <a:r>
              <a:rPr lang="en-GB" sz="2200" dirty="0"/>
              <a:t>Because there are no definitive or universal answers, we have to aim for </a:t>
            </a:r>
            <a:r>
              <a:rPr lang="en-GB" sz="2200" b="1" dirty="0"/>
              <a:t>plausible explanations; </a:t>
            </a:r>
            <a:r>
              <a:rPr lang="en-GB" sz="2200" dirty="0"/>
              <a:t>and</a:t>
            </a:r>
            <a:r>
              <a:rPr lang="en-GB" sz="2200" b="1" dirty="0"/>
              <a:t> </a:t>
            </a:r>
            <a:r>
              <a:rPr lang="en-GB" sz="2200" dirty="0"/>
              <a:t>recognise that our findings are valid in the moment of production, but necessarily provisional, partial, subject to revision (</a:t>
            </a:r>
            <a:r>
              <a:rPr lang="en-GB" sz="2200" dirty="0" err="1"/>
              <a:t>Farrall</a:t>
            </a:r>
            <a:r>
              <a:rPr lang="en-GB" sz="2200" dirty="0"/>
              <a:t> et al, 2014: 75). This isn’t a weakness: it is the hallmark of the </a:t>
            </a:r>
            <a:r>
              <a:rPr lang="en-GB" sz="2200"/>
              <a:t>fluid world </a:t>
            </a:r>
            <a:r>
              <a:rPr lang="en-GB" sz="2200" dirty="0"/>
              <a:t>that we inhabit   </a:t>
            </a:r>
          </a:p>
          <a:p>
            <a:r>
              <a:rPr lang="en-GB" sz="2200" dirty="0"/>
              <a:t>Leading researchers who work with time and complex processes stress the need for </a:t>
            </a:r>
            <a:r>
              <a:rPr lang="en-GB" sz="2200" b="1" dirty="0"/>
              <a:t>responsible scholarship </a:t>
            </a:r>
            <a:r>
              <a:rPr lang="en-GB" sz="2200" dirty="0"/>
              <a:t>and for </a:t>
            </a:r>
            <a:r>
              <a:rPr lang="en-GB" sz="2200" b="1" dirty="0"/>
              <a:t>modesty </a:t>
            </a:r>
            <a:r>
              <a:rPr lang="en-GB" sz="2200" dirty="0"/>
              <a:t>in our interpretations</a:t>
            </a:r>
            <a:r>
              <a:rPr lang="en-GB" sz="2200" b="1" dirty="0"/>
              <a:t> (</a:t>
            </a:r>
            <a:r>
              <a:rPr lang="en-GB" sz="2200" b="1" dirty="0" err="1"/>
              <a:t>Cilliers</a:t>
            </a:r>
            <a:r>
              <a:rPr lang="en-GB" sz="2200" b="1" dirty="0"/>
              <a:t> 2005; Elliot, 2005) </a:t>
            </a:r>
          </a:p>
          <a:p>
            <a:r>
              <a:rPr lang="en-GB" sz="2200" b="1" dirty="0"/>
              <a:t>Implication: </a:t>
            </a:r>
            <a:r>
              <a:rPr lang="en-GB" sz="2200" dirty="0"/>
              <a:t> an interpretive framework of understanding should no longer  be seen as an optional extra, a mere supplementary approach. In a complex fluid world, it is an essential foundation for responsible scholarship (Neale, 2021) </a:t>
            </a:r>
            <a:endParaRPr lang="en-GB" sz="2000" dirty="0"/>
          </a:p>
        </p:txBody>
      </p:sp>
    </p:spTree>
    <p:extLst>
      <p:ext uri="{BB962C8B-B14F-4D97-AF65-F5344CB8AC3E}">
        <p14:creationId xmlns:p14="http://schemas.microsoft.com/office/powerpoint/2010/main" val="2065412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435280" cy="504056"/>
          </a:xfrm>
        </p:spPr>
        <p:txBody>
          <a:bodyPr>
            <a:normAutofit fontScale="90000"/>
          </a:bodyPr>
          <a:lstStyle/>
          <a:p>
            <a:r>
              <a:rPr lang="en-GB" dirty="0"/>
              <a:t>   </a:t>
            </a:r>
            <a:r>
              <a:rPr lang="en-GB" dirty="0">
                <a:highlight>
                  <a:srgbClr val="C0C0C0"/>
                </a:highlight>
              </a:rPr>
              <a:t>Summing Up</a:t>
            </a:r>
          </a:p>
        </p:txBody>
      </p:sp>
      <p:sp>
        <p:nvSpPr>
          <p:cNvPr id="3" name="Content Placeholder 2"/>
          <p:cNvSpPr>
            <a:spLocks noGrp="1"/>
          </p:cNvSpPr>
          <p:nvPr>
            <p:ph idx="1"/>
          </p:nvPr>
        </p:nvSpPr>
        <p:spPr>
          <a:xfrm>
            <a:off x="251520" y="1268760"/>
            <a:ext cx="8435280" cy="5760640"/>
          </a:xfrm>
        </p:spPr>
        <p:txBody>
          <a:bodyPr>
            <a:noAutofit/>
          </a:bodyPr>
          <a:lstStyle/>
          <a:p>
            <a:r>
              <a:rPr lang="en-GB" sz="2000" dirty="0">
                <a:highlight>
                  <a:srgbClr val="C0C0C0"/>
                </a:highlight>
              </a:rPr>
              <a:t>QL research is a journey that requires stamina, organisation, sustained commitment, funding, often over years. </a:t>
            </a:r>
          </a:p>
          <a:p>
            <a:r>
              <a:rPr lang="en-GB" altLang="en-US" sz="2000" dirty="0">
                <a:highlight>
                  <a:srgbClr val="C0C0C0"/>
                </a:highlight>
              </a:rPr>
              <a:t>A powerful tool for investigating the </a:t>
            </a:r>
            <a:r>
              <a:rPr lang="en-GB" altLang="en-US" sz="2000" i="1" dirty="0">
                <a:highlight>
                  <a:srgbClr val="C0C0C0"/>
                </a:highlight>
              </a:rPr>
              <a:t>how</a:t>
            </a:r>
            <a:r>
              <a:rPr lang="en-GB" altLang="en-US" sz="2000" dirty="0">
                <a:highlight>
                  <a:srgbClr val="C0C0C0"/>
                </a:highlight>
              </a:rPr>
              <a:t> and </a:t>
            </a:r>
            <a:r>
              <a:rPr lang="en-GB" altLang="en-US" sz="2000" i="1" dirty="0">
                <a:highlight>
                  <a:srgbClr val="C0C0C0"/>
                </a:highlight>
              </a:rPr>
              <a:t>why</a:t>
            </a:r>
            <a:r>
              <a:rPr lang="en-GB" altLang="en-US" sz="2000" dirty="0">
                <a:highlight>
                  <a:srgbClr val="C0C0C0"/>
                </a:highlight>
              </a:rPr>
              <a:t> of change, the interior logic of lives, discovering the unimaginable </a:t>
            </a:r>
          </a:p>
          <a:p>
            <a:r>
              <a:rPr lang="en-GB" sz="2000" dirty="0">
                <a:highlight>
                  <a:srgbClr val="C0C0C0"/>
                </a:highlight>
              </a:rPr>
              <a:t>When we work with fluid time and causal complexity, we have to engage our imaginations, our intuition and our creative thinking</a:t>
            </a:r>
          </a:p>
          <a:p>
            <a:r>
              <a:rPr lang="en-GB" sz="2000" dirty="0">
                <a:highlight>
                  <a:srgbClr val="C0C0C0"/>
                </a:highlight>
              </a:rPr>
              <a:t>Involves a leap into the unknown, a capacity to see beyond the visible. We may not know where our research will lead, for how long or in what direction. But it is likely to yield compelling insights along the way. </a:t>
            </a:r>
          </a:p>
          <a:p>
            <a:endParaRPr lang="en-GB" altLang="en-US" sz="2000"/>
          </a:p>
          <a:p>
            <a:r>
              <a:rPr lang="en-GB" altLang="en-US" sz="2000"/>
              <a:t>A </a:t>
            </a:r>
            <a:r>
              <a:rPr lang="en-GB" altLang="en-US" sz="2000" dirty="0"/>
              <a:t>health warning: seeing things up close through the lens of time ‘changes simply everything’ (Adam 1990). </a:t>
            </a:r>
          </a:p>
          <a:p>
            <a:endParaRPr lang="en-GB" sz="2000" dirty="0"/>
          </a:p>
        </p:txBody>
      </p:sp>
    </p:spTree>
    <p:extLst>
      <p:ext uri="{BB962C8B-B14F-4D97-AF65-F5344CB8AC3E}">
        <p14:creationId xmlns:p14="http://schemas.microsoft.com/office/powerpoint/2010/main" val="1398953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2A5BC-2D0D-CAB1-0458-6F320FF947CF}"/>
              </a:ext>
            </a:extLst>
          </p:cNvPr>
          <p:cNvSpPr>
            <a:spLocks noGrp="1"/>
          </p:cNvSpPr>
          <p:nvPr>
            <p:ph type="title"/>
          </p:nvPr>
        </p:nvSpPr>
        <p:spPr>
          <a:xfrm>
            <a:off x="395536" y="704088"/>
            <a:ext cx="8291264" cy="2220856"/>
          </a:xfrm>
        </p:spPr>
        <p:txBody>
          <a:bodyPr>
            <a:normAutofit/>
          </a:bodyPr>
          <a:lstStyle/>
          <a:p>
            <a:r>
              <a:rPr lang="en-GB" dirty="0"/>
              <a:t/>
            </a:r>
            <a:br>
              <a:rPr lang="en-GB" dirty="0"/>
            </a:br>
            <a:r>
              <a:rPr lang="en-GB" dirty="0"/>
              <a:t>Neale</a:t>
            </a:r>
            <a:br>
              <a:rPr lang="en-GB" dirty="0"/>
            </a:br>
            <a:r>
              <a:rPr lang="en-GB" sz="4000" dirty="0"/>
              <a:t>Sage: 2021</a:t>
            </a:r>
          </a:p>
        </p:txBody>
      </p:sp>
      <p:sp>
        <p:nvSpPr>
          <p:cNvPr id="3" name="Content Placeholder 2">
            <a:extLst>
              <a:ext uri="{FF2B5EF4-FFF2-40B4-BE49-F238E27FC236}">
                <a16:creationId xmlns:a16="http://schemas.microsoft.com/office/drawing/2014/main" id="{C25E3244-1949-8F47-6BDB-3E4F66850FB8}"/>
              </a:ext>
            </a:extLst>
          </p:cNvPr>
          <p:cNvSpPr>
            <a:spLocks noGrp="1"/>
          </p:cNvSpPr>
          <p:nvPr>
            <p:ph idx="1"/>
          </p:nvPr>
        </p:nvSpPr>
        <p:spPr>
          <a:xfrm>
            <a:off x="251520" y="836712"/>
            <a:ext cx="8435280" cy="5487888"/>
          </a:xfrm>
        </p:spPr>
        <p:txBody>
          <a:bodyPr/>
          <a:lstStyle/>
          <a:p>
            <a:endParaRPr lang="en-GB" dirty="0"/>
          </a:p>
          <a:p>
            <a:endParaRPr lang="en-GB" dirty="0"/>
          </a:p>
          <a:p>
            <a:endParaRPr lang="en-GB" dirty="0"/>
          </a:p>
        </p:txBody>
      </p:sp>
      <p:pic>
        <p:nvPicPr>
          <p:cNvPr id="5" name="Picture 4" descr="Map&#10;&#10;Description automatically generated">
            <a:extLst>
              <a:ext uri="{FF2B5EF4-FFF2-40B4-BE49-F238E27FC236}">
                <a16:creationId xmlns:a16="http://schemas.microsoft.com/office/drawing/2014/main" id="{D72583F1-068B-6927-50DD-13FC65E99F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832" y="533400"/>
            <a:ext cx="4330348" cy="5919936"/>
          </a:xfrm>
          <a:prstGeom prst="rect">
            <a:avLst/>
          </a:prstGeom>
        </p:spPr>
      </p:pic>
    </p:spTree>
    <p:extLst>
      <p:ext uri="{BB962C8B-B14F-4D97-AF65-F5344CB8AC3E}">
        <p14:creationId xmlns:p14="http://schemas.microsoft.com/office/powerpoint/2010/main" val="1845731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3E71F-A6C3-D19A-2C70-79BEC629B744}"/>
              </a:ext>
            </a:extLst>
          </p:cNvPr>
          <p:cNvSpPr>
            <a:spLocks noGrp="1"/>
          </p:cNvSpPr>
          <p:nvPr>
            <p:ph type="title"/>
          </p:nvPr>
        </p:nvSpPr>
        <p:spPr>
          <a:xfrm>
            <a:off x="323528" y="704088"/>
            <a:ext cx="8363272" cy="852704"/>
          </a:xfrm>
        </p:spPr>
        <p:txBody>
          <a:bodyPr/>
          <a:lstStyle/>
          <a:p>
            <a:r>
              <a:rPr lang="en-GB" dirty="0"/>
              <a:t>references</a:t>
            </a:r>
          </a:p>
        </p:txBody>
      </p:sp>
      <p:sp>
        <p:nvSpPr>
          <p:cNvPr id="3" name="Content Placeholder 2">
            <a:extLst>
              <a:ext uri="{FF2B5EF4-FFF2-40B4-BE49-F238E27FC236}">
                <a16:creationId xmlns:a16="http://schemas.microsoft.com/office/drawing/2014/main" id="{569D4ABA-C4AA-CAE0-E212-088BC3C4AACE}"/>
              </a:ext>
            </a:extLst>
          </p:cNvPr>
          <p:cNvSpPr>
            <a:spLocks noGrp="1"/>
          </p:cNvSpPr>
          <p:nvPr>
            <p:ph idx="1"/>
          </p:nvPr>
        </p:nvSpPr>
        <p:spPr>
          <a:xfrm>
            <a:off x="611560" y="1844824"/>
            <a:ext cx="8075240" cy="4752528"/>
          </a:xfrm>
        </p:spPr>
        <p:txBody>
          <a:bodyPr>
            <a:normAutofit/>
          </a:bodyPr>
          <a:lstStyle/>
          <a:p>
            <a:r>
              <a:rPr lang="en-GB" sz="2000" dirty="0" err="1"/>
              <a:t>Audulv</a:t>
            </a:r>
            <a:r>
              <a:rPr lang="en-GB" sz="2000" dirty="0"/>
              <a:t>, A. et al. (2023) Time and Change: A typology for presenting research findings in qualitative longitudinal research </a:t>
            </a:r>
            <a:r>
              <a:rPr lang="en-GB" sz="2000" i="1" dirty="0"/>
              <a:t>BMC Medical Research Me</a:t>
            </a:r>
            <a:r>
              <a:rPr lang="en-GB" sz="2000" dirty="0"/>
              <a:t>thodology 23: 284</a:t>
            </a:r>
          </a:p>
          <a:p>
            <a:r>
              <a:rPr lang="en-GB" sz="2000" dirty="0"/>
              <a:t>Beach and Pedersen (2019) </a:t>
            </a:r>
            <a:r>
              <a:rPr lang="en-GB" sz="2000" i="1" dirty="0"/>
              <a:t>Process Tracing Methods, </a:t>
            </a:r>
            <a:r>
              <a:rPr lang="en-GB" sz="2000" dirty="0"/>
              <a:t>2</a:t>
            </a:r>
            <a:r>
              <a:rPr lang="en-GB" sz="2000" baseline="30000" dirty="0"/>
              <a:t>nd</a:t>
            </a:r>
            <a:r>
              <a:rPr lang="en-GB" sz="2000" dirty="0"/>
              <a:t> </a:t>
            </a:r>
            <a:r>
              <a:rPr lang="en-GB" sz="2000" dirty="0" err="1"/>
              <a:t>edn</a:t>
            </a:r>
            <a:r>
              <a:rPr lang="en-GB" sz="2000" dirty="0"/>
              <a:t>, University of Michigan Press</a:t>
            </a:r>
          </a:p>
          <a:p>
            <a:r>
              <a:rPr lang="en-GB" sz="2000" dirty="0"/>
              <a:t>Bennett, A. (2010) Process Tracing and Causal Inference, </a:t>
            </a:r>
            <a:r>
              <a:rPr lang="en-GB" sz="2000" i="1" dirty="0"/>
              <a:t>in</a:t>
            </a:r>
            <a:r>
              <a:rPr lang="en-GB" sz="2000" dirty="0"/>
              <a:t> </a:t>
            </a:r>
            <a:r>
              <a:rPr lang="en-GB" sz="2000" dirty="0" err="1"/>
              <a:t>H.Brady</a:t>
            </a:r>
            <a:r>
              <a:rPr lang="en-GB" sz="2000" dirty="0"/>
              <a:t> and D. Collier (eds) </a:t>
            </a:r>
            <a:r>
              <a:rPr lang="en-GB" sz="2000" i="1" dirty="0"/>
              <a:t>Re-thinking Social Enquiry,</a:t>
            </a:r>
            <a:r>
              <a:rPr lang="en-GB" sz="2000" dirty="0"/>
              <a:t> Rowman and Littlefield. </a:t>
            </a:r>
          </a:p>
          <a:p>
            <a:r>
              <a:rPr lang="en-GB" sz="2000" dirty="0"/>
              <a:t>Keskinen, K. and Nikander, P. (2023) Researching time and ageism: Application of qualitative longitudinal research to the field, </a:t>
            </a:r>
            <a:r>
              <a:rPr lang="en-GB" sz="2000" i="1" dirty="0"/>
              <a:t>Journal of Applied Gerontology </a:t>
            </a:r>
            <a:r>
              <a:rPr lang="en-GB" sz="2000" dirty="0"/>
              <a:t>(42 (6): 1335-1344</a:t>
            </a:r>
          </a:p>
          <a:p>
            <a:r>
              <a:rPr lang="en-GB" sz="2000" dirty="0" err="1"/>
              <a:t>Valsiner</a:t>
            </a:r>
            <a:r>
              <a:rPr lang="en-GB" sz="2000" dirty="0"/>
              <a:t>, et al (2009) (eds) </a:t>
            </a:r>
            <a:r>
              <a:rPr lang="en-GB" sz="2000" i="1" dirty="0"/>
              <a:t>Dynamic Process Methodology in the Social and Developmental Sciences, </a:t>
            </a:r>
            <a:r>
              <a:rPr lang="en-GB" sz="2000" dirty="0"/>
              <a:t>Springer</a:t>
            </a:r>
          </a:p>
        </p:txBody>
      </p:sp>
    </p:spTree>
    <p:extLst>
      <p:ext uri="{BB962C8B-B14F-4D97-AF65-F5344CB8AC3E}">
        <p14:creationId xmlns:p14="http://schemas.microsoft.com/office/powerpoint/2010/main" val="185579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54FC6-A018-D9A3-A970-C7D155BBA1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3995E3-7041-6B6E-BC82-3E65AEBDC569}"/>
              </a:ext>
            </a:extLst>
          </p:cNvPr>
          <p:cNvSpPr>
            <a:spLocks noGrp="1"/>
          </p:cNvSpPr>
          <p:nvPr>
            <p:ph type="title"/>
          </p:nvPr>
        </p:nvSpPr>
        <p:spPr>
          <a:xfrm>
            <a:off x="395536" y="704088"/>
            <a:ext cx="8291264" cy="2220856"/>
          </a:xfrm>
        </p:spPr>
        <p:txBody>
          <a:bodyPr>
            <a:normAutofit/>
          </a:bodyPr>
          <a:lstStyle/>
          <a:p>
            <a:r>
              <a:rPr lang="en-GB" dirty="0"/>
              <a:t/>
            </a:r>
            <a:br>
              <a:rPr lang="en-GB" dirty="0"/>
            </a:br>
            <a:r>
              <a:rPr lang="en-GB" dirty="0"/>
              <a:t>Neale</a:t>
            </a:r>
            <a:br>
              <a:rPr lang="en-GB" dirty="0"/>
            </a:br>
            <a:r>
              <a:rPr lang="en-GB" sz="4000" dirty="0"/>
              <a:t>Sage: 2021</a:t>
            </a:r>
          </a:p>
        </p:txBody>
      </p:sp>
      <p:sp>
        <p:nvSpPr>
          <p:cNvPr id="3" name="Content Placeholder 2">
            <a:extLst>
              <a:ext uri="{FF2B5EF4-FFF2-40B4-BE49-F238E27FC236}">
                <a16:creationId xmlns:a16="http://schemas.microsoft.com/office/drawing/2014/main" id="{EA9FCB53-C19A-EF68-348B-64B1741755D0}"/>
              </a:ext>
            </a:extLst>
          </p:cNvPr>
          <p:cNvSpPr>
            <a:spLocks noGrp="1"/>
          </p:cNvSpPr>
          <p:nvPr>
            <p:ph idx="1"/>
          </p:nvPr>
        </p:nvSpPr>
        <p:spPr>
          <a:xfrm>
            <a:off x="251520" y="836712"/>
            <a:ext cx="8435280" cy="5487888"/>
          </a:xfrm>
        </p:spPr>
        <p:txBody>
          <a:bodyPr/>
          <a:lstStyle/>
          <a:p>
            <a:endParaRPr lang="en-GB" dirty="0"/>
          </a:p>
          <a:p>
            <a:endParaRPr lang="en-GB" dirty="0"/>
          </a:p>
          <a:p>
            <a:endParaRPr lang="en-GB" dirty="0"/>
          </a:p>
        </p:txBody>
      </p:sp>
      <p:pic>
        <p:nvPicPr>
          <p:cNvPr id="5" name="Picture 4" descr="Map&#10;&#10;Description automatically generated">
            <a:extLst>
              <a:ext uri="{FF2B5EF4-FFF2-40B4-BE49-F238E27FC236}">
                <a16:creationId xmlns:a16="http://schemas.microsoft.com/office/drawing/2014/main" id="{04EB9C63-86A3-D125-6323-9F09B643DC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832" y="533400"/>
            <a:ext cx="4330348" cy="5919936"/>
          </a:xfrm>
          <a:prstGeom prst="rect">
            <a:avLst/>
          </a:prstGeom>
        </p:spPr>
      </p:pic>
    </p:spTree>
    <p:extLst>
      <p:ext uri="{BB962C8B-B14F-4D97-AF65-F5344CB8AC3E}">
        <p14:creationId xmlns:p14="http://schemas.microsoft.com/office/powerpoint/2010/main" val="3654896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9F1AF-4CBD-C946-F972-5E479DCE5FB8}"/>
              </a:ext>
            </a:extLst>
          </p:cNvPr>
          <p:cNvSpPr>
            <a:spLocks noGrp="1"/>
          </p:cNvSpPr>
          <p:nvPr>
            <p:ph type="title"/>
          </p:nvPr>
        </p:nvSpPr>
        <p:spPr>
          <a:xfrm>
            <a:off x="323528" y="260648"/>
            <a:ext cx="8291264" cy="576064"/>
          </a:xfrm>
        </p:spPr>
        <p:txBody>
          <a:bodyPr>
            <a:normAutofit fontScale="90000"/>
          </a:bodyPr>
          <a:lstStyle/>
          <a:p>
            <a:r>
              <a:rPr lang="en-GB" sz="4000" dirty="0"/>
              <a:t>A Fluid World </a:t>
            </a:r>
          </a:p>
        </p:txBody>
      </p:sp>
      <p:sp>
        <p:nvSpPr>
          <p:cNvPr id="3" name="Content Placeholder 2">
            <a:extLst>
              <a:ext uri="{FF2B5EF4-FFF2-40B4-BE49-F238E27FC236}">
                <a16:creationId xmlns:a16="http://schemas.microsoft.com/office/drawing/2014/main" id="{E9F50BE1-737F-96EE-3C18-C1A2B9BCB97D}"/>
              </a:ext>
            </a:extLst>
          </p:cNvPr>
          <p:cNvSpPr>
            <a:spLocks noGrp="1"/>
          </p:cNvSpPr>
          <p:nvPr>
            <p:ph idx="1"/>
          </p:nvPr>
        </p:nvSpPr>
        <p:spPr>
          <a:xfrm>
            <a:off x="179512" y="980728"/>
            <a:ext cx="8507288" cy="6120680"/>
          </a:xfrm>
        </p:spPr>
        <p:txBody>
          <a:bodyPr>
            <a:normAutofit/>
          </a:bodyPr>
          <a:lstStyle/>
          <a:p>
            <a:r>
              <a:rPr lang="en-GB" sz="2000" dirty="0"/>
              <a:t>Ideas about the fluid nature of existence have a long pedigree, stretching back to the days of Heraclitus (530-470 BC). Heraclitus observed that an individual cannot step in the same river twice, for both the individual and the river as continually changing: </a:t>
            </a:r>
          </a:p>
          <a:p>
            <a:pPr lvl="1"/>
            <a:r>
              <a:rPr lang="en-GB" sz="2000" dirty="0"/>
              <a:t>the river is not an object but an ever-changing flow </a:t>
            </a:r>
          </a:p>
          <a:p>
            <a:pPr lvl="1"/>
            <a:r>
              <a:rPr lang="en-GB" sz="2000" dirty="0"/>
              <a:t>The sun is not a thing, but a flaming fire. </a:t>
            </a:r>
          </a:p>
          <a:p>
            <a:pPr lvl="1"/>
            <a:r>
              <a:rPr lang="en-GB" sz="2000" dirty="0"/>
              <a:t>The world is shaped through action/interaction continuity/change, evolution/revolution </a:t>
            </a:r>
          </a:p>
          <a:p>
            <a:pPr lvl="1"/>
            <a:r>
              <a:rPr lang="en-GB" sz="2000" dirty="0"/>
              <a:t>E P. Thompson (1978: 85): ‘[Class] is not a thing, it is a happening, not this or that part of the machine but the way the machine works once it is set in motion, the friction of interests, … the thundering noise… The definition can only be made in the medium of time’</a:t>
            </a:r>
          </a:p>
          <a:p>
            <a:r>
              <a:rPr lang="en-GB" sz="2000" dirty="0"/>
              <a:t>Throughout the C20th there has been a growing interest in time theory, accompanied by a </a:t>
            </a:r>
            <a:r>
              <a:rPr lang="en-GB" sz="2000" b="1" i="1" dirty="0"/>
              <a:t>processual turn </a:t>
            </a:r>
            <a:r>
              <a:rPr lang="en-GB" sz="2000" dirty="0"/>
              <a:t>among researchers that straddles the academy. </a:t>
            </a:r>
          </a:p>
        </p:txBody>
      </p:sp>
    </p:spTree>
    <p:extLst>
      <p:ext uri="{BB962C8B-B14F-4D97-AF65-F5344CB8AC3E}">
        <p14:creationId xmlns:p14="http://schemas.microsoft.com/office/powerpoint/2010/main" val="2599322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88640"/>
            <a:ext cx="6923112" cy="648072"/>
          </a:xfrm>
        </p:spPr>
        <p:txBody>
          <a:bodyPr>
            <a:normAutofit fontScale="90000"/>
          </a:bodyPr>
          <a:lstStyle/>
          <a:p>
            <a:r>
              <a:rPr lang="en-GB" dirty="0"/>
              <a:t>The Processual Turn</a:t>
            </a:r>
          </a:p>
        </p:txBody>
      </p:sp>
      <p:sp>
        <p:nvSpPr>
          <p:cNvPr id="3" name="Content Placeholder 2"/>
          <p:cNvSpPr>
            <a:spLocks noGrp="1"/>
          </p:cNvSpPr>
          <p:nvPr>
            <p:ph idx="1"/>
          </p:nvPr>
        </p:nvSpPr>
        <p:spPr>
          <a:xfrm>
            <a:off x="179512" y="908720"/>
            <a:ext cx="8373616" cy="5904656"/>
          </a:xfrm>
        </p:spPr>
        <p:txBody>
          <a:bodyPr>
            <a:noAutofit/>
          </a:bodyPr>
          <a:lstStyle/>
          <a:p>
            <a:r>
              <a:rPr lang="en-GB" sz="1850" dirty="0"/>
              <a:t>Here is Henri Bergson, French philosopher, time theorist and Nobel prize  winner, who since the late 1890s has influenced numerous writers, time theorists, philosophers and scientists (Proust, Sartre, Whitehead, Heidegger, Prigogine (thermo-dynamics):  </a:t>
            </a:r>
          </a:p>
          <a:p>
            <a:pPr lvl="1"/>
            <a:r>
              <a:rPr lang="en-GB" sz="1800" dirty="0"/>
              <a:t>There do not exist things that are made, but only in the making, not states that remain fixed, but only states in process of change. … Rest is apparent or rather relative. … [We]arrive at fluid concepts, capable of following reality in all its windings. (Bergson 1946 [1903]: 188, 190)</a:t>
            </a:r>
          </a:p>
          <a:p>
            <a:pPr lvl="1"/>
            <a:r>
              <a:rPr lang="en-GB" sz="1800" dirty="0"/>
              <a:t>Events and processes are … complex because they necessarily exceed our capacity to know them. … [We need to create] metaphors and images for what is  … slippery, indistinct, elusive, complex, diffuse, messy …  intuitive … The world is not a structure, something we can map with our social science charts. We might think of it instead as a maelstrom or a tide-rip … filled with currents, eddies, flows, vortices, unpredictable changes, storms, and with moments of lull and calm. … We begin to imagine what research methods might be if they were adapted to a world that included and knew itself as tide, flux and general unpredictability.’ (Law </a:t>
            </a:r>
            <a:r>
              <a:rPr lang="en-GB" sz="1800" i="1" dirty="0"/>
              <a:t>After Method </a:t>
            </a:r>
            <a:r>
              <a:rPr lang="en-GB" sz="1800" dirty="0"/>
              <a:t>2004: 6-7) </a:t>
            </a:r>
          </a:p>
          <a:p>
            <a:pPr lvl="1"/>
            <a:r>
              <a:rPr lang="en-GB" sz="1800" dirty="0"/>
              <a:t>A basic insight: </a:t>
            </a:r>
            <a:r>
              <a:rPr lang="en-GB" sz="1800" b="1" dirty="0"/>
              <a:t>If the social world is fluid, in perpetual flux, we need fluid modes of enquiry to investigate and understand it. </a:t>
            </a:r>
          </a:p>
          <a:p>
            <a:endParaRPr lang="en-GB" sz="800" dirty="0"/>
          </a:p>
          <a:p>
            <a:endParaRPr lang="en-GB" sz="1850" dirty="0"/>
          </a:p>
        </p:txBody>
      </p:sp>
    </p:spTree>
    <p:extLst>
      <p:ext uri="{BB962C8B-B14F-4D97-AF65-F5344CB8AC3E}">
        <p14:creationId xmlns:p14="http://schemas.microsoft.com/office/powerpoint/2010/main" val="3802709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15513-DB7B-D167-2AF7-8D08909772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F491AD-8B40-1439-6093-144441019C04}"/>
              </a:ext>
            </a:extLst>
          </p:cNvPr>
          <p:cNvSpPr>
            <a:spLocks noGrp="1"/>
          </p:cNvSpPr>
          <p:nvPr>
            <p:ph type="title"/>
          </p:nvPr>
        </p:nvSpPr>
        <p:spPr>
          <a:xfrm>
            <a:off x="251520" y="116632"/>
            <a:ext cx="8435280" cy="576064"/>
          </a:xfrm>
        </p:spPr>
        <p:txBody>
          <a:bodyPr>
            <a:noAutofit/>
          </a:bodyPr>
          <a:lstStyle/>
          <a:p>
            <a:r>
              <a:rPr lang="en-GB" sz="4000" dirty="0"/>
              <a:t>Qualitative Longitudinal Research  </a:t>
            </a:r>
          </a:p>
        </p:txBody>
      </p:sp>
      <p:sp>
        <p:nvSpPr>
          <p:cNvPr id="3" name="Content Placeholder 2">
            <a:extLst>
              <a:ext uri="{FF2B5EF4-FFF2-40B4-BE49-F238E27FC236}">
                <a16:creationId xmlns:a16="http://schemas.microsoft.com/office/drawing/2014/main" id="{D4069713-419F-6494-9265-06FD0966024B}"/>
              </a:ext>
            </a:extLst>
          </p:cNvPr>
          <p:cNvSpPr>
            <a:spLocks noGrp="1"/>
          </p:cNvSpPr>
          <p:nvPr>
            <p:ph idx="1"/>
          </p:nvPr>
        </p:nvSpPr>
        <p:spPr>
          <a:xfrm>
            <a:off x="251520" y="692696"/>
            <a:ext cx="8435280" cy="6165304"/>
          </a:xfrm>
        </p:spPr>
        <p:txBody>
          <a:bodyPr>
            <a:noAutofit/>
          </a:bodyPr>
          <a:lstStyle/>
          <a:p>
            <a:r>
              <a:rPr lang="en-GB" sz="2000" dirty="0"/>
              <a:t>A well-established methodology throughout the academy. </a:t>
            </a:r>
          </a:p>
          <a:p>
            <a:r>
              <a:rPr lang="en-GB" sz="2000" dirty="0"/>
              <a:t>Typically, small scale, in-depth, dynamic studies of the unfolding lives of individuals/collectives, seen against a backdrop of historical events/processes (environmental, institutional, technological, policy related). Understanding the relationship between these two facets of the social fabric is vital and it is essentially dynamic: </a:t>
            </a:r>
          </a:p>
          <a:p>
            <a:pPr lvl="1"/>
            <a:r>
              <a:rPr lang="en-GB" sz="2000" dirty="0"/>
              <a:t>We cannot hope to understand society unless we have a prior understanding of the relationships between biography and history … and the problems of social structure in which biography and history intersect (C. Wright Mills 1959: 225) </a:t>
            </a:r>
          </a:p>
          <a:p>
            <a:pPr lvl="1"/>
            <a:r>
              <a:rPr lang="en-GB" sz="2000" dirty="0"/>
              <a:t>Sociology without history resembles a Hollywood set: great scenes, sometimes brilliantly painted, with nothing and nobody behind them (Charles Tilly 2008: 120)</a:t>
            </a:r>
          </a:p>
          <a:p>
            <a:pPr lvl="1"/>
            <a:r>
              <a:rPr lang="en-GB" sz="2000" dirty="0"/>
              <a:t>It is </a:t>
            </a:r>
            <a:r>
              <a:rPr lang="en-GB" sz="2000" b="1" i="1" dirty="0"/>
              <a:t>through time</a:t>
            </a:r>
            <a:r>
              <a:rPr lang="en-GB" sz="2000" dirty="0"/>
              <a:t> that we can begin to grasp the nature of social change and continuity… [and] the mechanisms through which these processes unfold. … Indeed, it is </a:t>
            </a:r>
            <a:r>
              <a:rPr lang="en-GB" sz="2000" b="1" i="1" dirty="0"/>
              <a:t>only </a:t>
            </a:r>
            <a:r>
              <a:rPr lang="en-GB" sz="2000" dirty="0"/>
              <a:t>through time that we can gain an understanding of how agency and structure, biography and history, the micro and macro dimensions of society are interconnected and how they come to be transformed (Neale 2015). </a:t>
            </a:r>
          </a:p>
          <a:p>
            <a:endParaRPr lang="en-GB" sz="2000" dirty="0"/>
          </a:p>
          <a:p>
            <a:pPr marL="393192" lvl="1" indent="0">
              <a:buNone/>
            </a:pPr>
            <a:endParaRPr lang="en-GB" sz="2000" dirty="0"/>
          </a:p>
          <a:p>
            <a:pPr marL="393192" lvl="1" indent="0">
              <a:buNone/>
            </a:pPr>
            <a:endParaRPr lang="en-GB" sz="2000" dirty="0"/>
          </a:p>
          <a:p>
            <a:endParaRPr lang="en-GB" sz="2000" dirty="0"/>
          </a:p>
          <a:p>
            <a:pPr lvl="1"/>
            <a:endParaRPr lang="en-GB" sz="2000" dirty="0"/>
          </a:p>
          <a:p>
            <a:endParaRPr lang="en-GB" sz="2000" dirty="0"/>
          </a:p>
          <a:p>
            <a:endParaRPr lang="en-GB" sz="2000" dirty="0"/>
          </a:p>
          <a:p>
            <a:endParaRPr lang="en-GB" sz="2000" dirty="0"/>
          </a:p>
          <a:p>
            <a:endParaRPr lang="en-GB" sz="2000" dirty="0"/>
          </a:p>
          <a:p>
            <a:endParaRPr lang="en-GB" sz="2000" dirty="0"/>
          </a:p>
        </p:txBody>
      </p:sp>
    </p:spTree>
    <p:extLst>
      <p:ext uri="{BB962C8B-B14F-4D97-AF65-F5344CB8AC3E}">
        <p14:creationId xmlns:p14="http://schemas.microsoft.com/office/powerpoint/2010/main" val="878450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F30B6-EA9D-0147-9864-CC11336A79E3}"/>
              </a:ext>
            </a:extLst>
          </p:cNvPr>
          <p:cNvSpPr>
            <a:spLocks noGrp="1"/>
          </p:cNvSpPr>
          <p:nvPr>
            <p:ph type="title"/>
          </p:nvPr>
        </p:nvSpPr>
        <p:spPr>
          <a:xfrm>
            <a:off x="457200" y="704088"/>
            <a:ext cx="8229600" cy="852704"/>
          </a:xfrm>
        </p:spPr>
        <p:txBody>
          <a:bodyPr/>
          <a:lstStyle/>
          <a:p>
            <a:r>
              <a:rPr lang="en-GB" dirty="0"/>
              <a:t>1. Real-time research</a:t>
            </a:r>
          </a:p>
        </p:txBody>
      </p:sp>
      <p:sp>
        <p:nvSpPr>
          <p:cNvPr id="3" name="Content Placeholder 2">
            <a:extLst>
              <a:ext uri="{FF2B5EF4-FFF2-40B4-BE49-F238E27FC236}">
                <a16:creationId xmlns:a16="http://schemas.microsoft.com/office/drawing/2014/main" id="{DC0B70BE-4E65-F133-3B07-1FD49E90EF42}"/>
              </a:ext>
            </a:extLst>
          </p:cNvPr>
          <p:cNvSpPr>
            <a:spLocks noGrp="1"/>
          </p:cNvSpPr>
          <p:nvPr>
            <p:ph idx="1"/>
          </p:nvPr>
        </p:nvSpPr>
        <p:spPr>
          <a:xfrm>
            <a:off x="457200" y="1844824"/>
            <a:ext cx="8229600" cy="4824536"/>
          </a:xfrm>
        </p:spPr>
        <p:txBody>
          <a:bodyPr/>
          <a:lstStyle/>
          <a:p>
            <a:r>
              <a:rPr lang="en-GB" sz="2400" dirty="0"/>
              <a:t>As an integral part of the longitudinal canon, QLR seeks to follow the same individuals/groups prospectively through time, to capture change in the making. It turns a </a:t>
            </a:r>
            <a:r>
              <a:rPr lang="en-GB" sz="2400" b="1" dirty="0"/>
              <a:t>snap-shot </a:t>
            </a:r>
            <a:r>
              <a:rPr lang="en-GB" sz="2400" dirty="0"/>
              <a:t>of the social world into a </a:t>
            </a:r>
            <a:r>
              <a:rPr lang="en-GB" sz="2400" b="1" dirty="0"/>
              <a:t>‘movie</a:t>
            </a:r>
            <a:r>
              <a:rPr lang="en-GB" sz="2400" dirty="0"/>
              <a:t>’ </a:t>
            </a:r>
            <a:r>
              <a:rPr lang="en-GB" sz="2400" b="1" dirty="0"/>
              <a:t>(</a:t>
            </a:r>
            <a:r>
              <a:rPr lang="en-GB" sz="2400" dirty="0" err="1"/>
              <a:t>Leisering</a:t>
            </a:r>
            <a:r>
              <a:rPr lang="en-GB" sz="2400" dirty="0"/>
              <a:t> &amp; Walker).</a:t>
            </a:r>
          </a:p>
          <a:p>
            <a:pPr lvl="1"/>
            <a:r>
              <a:rPr lang="en-GB" sz="2000" dirty="0"/>
              <a:t>Designs are flexible but at least two waves of fieldwork are needed to generate rich, situated data with longitudinal reach. Studies may be conducted intensively, over the short term, with frequent field visits, and/or extensively over decades. </a:t>
            </a:r>
          </a:p>
          <a:p>
            <a:pPr lvl="1"/>
            <a:r>
              <a:rPr lang="en-GB" sz="2000" dirty="0"/>
              <a:t>Has been described as </a:t>
            </a:r>
            <a:r>
              <a:rPr lang="en-GB" sz="2000" b="1" dirty="0"/>
              <a:t>walking alongside </a:t>
            </a:r>
            <a:r>
              <a:rPr lang="en-GB" sz="2000" dirty="0"/>
              <a:t>people, looking forwards and backwards in time to give a detailed processual understanding. QL researchers are like time travellers, combining prospective and retrospective lenses.  </a:t>
            </a:r>
          </a:p>
          <a:p>
            <a:pPr lvl="1"/>
            <a:endParaRPr lang="en-GB" sz="2000" dirty="0"/>
          </a:p>
          <a:p>
            <a:endParaRPr lang="en-GB" dirty="0"/>
          </a:p>
        </p:txBody>
      </p:sp>
    </p:spTree>
    <p:extLst>
      <p:ext uri="{BB962C8B-B14F-4D97-AF65-F5344CB8AC3E}">
        <p14:creationId xmlns:p14="http://schemas.microsoft.com/office/powerpoint/2010/main" val="501412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8FE6E-45A5-96CE-CD75-39D4252E337B}"/>
              </a:ext>
            </a:extLst>
          </p:cNvPr>
          <p:cNvSpPr>
            <a:spLocks noGrp="1"/>
          </p:cNvSpPr>
          <p:nvPr>
            <p:ph type="title"/>
          </p:nvPr>
        </p:nvSpPr>
        <p:spPr>
          <a:xfrm>
            <a:off x="457200" y="533400"/>
            <a:ext cx="8229600" cy="663352"/>
          </a:xfrm>
        </p:spPr>
        <p:txBody>
          <a:bodyPr>
            <a:normAutofit fontScale="90000"/>
          </a:bodyPr>
          <a:lstStyle/>
          <a:p>
            <a:r>
              <a:rPr lang="en-GB" dirty="0"/>
              <a:t>2. Up-Close qualitative research</a:t>
            </a:r>
          </a:p>
        </p:txBody>
      </p:sp>
      <p:sp>
        <p:nvSpPr>
          <p:cNvPr id="3" name="Content Placeholder 2">
            <a:extLst>
              <a:ext uri="{FF2B5EF4-FFF2-40B4-BE49-F238E27FC236}">
                <a16:creationId xmlns:a16="http://schemas.microsoft.com/office/drawing/2014/main" id="{24E4E64B-8189-2A41-F6BC-8C3505B6CC83}"/>
              </a:ext>
            </a:extLst>
          </p:cNvPr>
          <p:cNvSpPr>
            <a:spLocks noGrp="1"/>
          </p:cNvSpPr>
          <p:nvPr>
            <p:ph idx="1"/>
          </p:nvPr>
        </p:nvSpPr>
        <p:spPr>
          <a:xfrm>
            <a:off x="179512" y="1340768"/>
            <a:ext cx="8507288" cy="5328592"/>
          </a:xfrm>
        </p:spPr>
        <p:txBody>
          <a:bodyPr>
            <a:normAutofit/>
          </a:bodyPr>
          <a:lstStyle/>
          <a:p>
            <a:r>
              <a:rPr lang="en-GB" sz="2200" dirty="0"/>
              <a:t>Located within the interpretivist tradition(with strong affinities to longitudinal ethnography, biographical, life history and narrative research). QLR engages with and seeks to mirror real-world processes through an in-depth qualitative lens. This gives insights into how people narrate, understand, practice and shape their evolving lives and the evolving world of which they are a part. This approach takes </a:t>
            </a:r>
            <a:r>
              <a:rPr lang="en-GB" sz="2200" b="1" dirty="0"/>
              <a:t>human agency and subjectivity </a:t>
            </a:r>
            <a:r>
              <a:rPr lang="en-GB" sz="2200" dirty="0"/>
              <a:t>seriously: </a:t>
            </a:r>
            <a:r>
              <a:rPr lang="en-GB" sz="2200" b="1" dirty="0"/>
              <a:t>the up-close-and-personal movie, </a:t>
            </a:r>
            <a:r>
              <a:rPr lang="en-GB" sz="2200" dirty="0"/>
              <a:t>with enhanced depth and explanatory power.</a:t>
            </a:r>
            <a:r>
              <a:rPr lang="en-GB" sz="2200" b="1" dirty="0"/>
              <a:t> </a:t>
            </a:r>
            <a:endParaRPr lang="en-GB" sz="2200" dirty="0"/>
          </a:p>
          <a:p>
            <a:pPr lvl="1"/>
            <a:r>
              <a:rPr lang="en-GB" sz="2200" dirty="0"/>
              <a:t>Ethnography, life journey/biographical interviewing and participatory methods  are commonly combined to gain insights into the inner logic of people’s lives  - how change is created, negotiated, lived, experienced.</a:t>
            </a:r>
          </a:p>
          <a:p>
            <a:endParaRPr lang="en-GB" dirty="0"/>
          </a:p>
        </p:txBody>
      </p:sp>
    </p:spTree>
    <p:extLst>
      <p:ext uri="{BB962C8B-B14F-4D97-AF65-F5344CB8AC3E}">
        <p14:creationId xmlns:p14="http://schemas.microsoft.com/office/powerpoint/2010/main" val="1047748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3"/>
          <p:cNvSpPr>
            <a:spLocks noGrp="1"/>
          </p:cNvSpPr>
          <p:nvPr>
            <p:ph type="title"/>
          </p:nvPr>
        </p:nvSpPr>
        <p:spPr bwMode="auto">
          <a:xfrm>
            <a:off x="467545" y="476672"/>
            <a:ext cx="8219256" cy="1368152"/>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GB" dirty="0"/>
              <a:t> 3. Fluid Enquiry: </a:t>
            </a:r>
            <a:br>
              <a:rPr lang="en-GB" dirty="0"/>
            </a:br>
            <a:r>
              <a:rPr lang="en-GB" dirty="0"/>
              <a:t>A Kaleidoscope of Temporal Flows  </a:t>
            </a:r>
          </a:p>
        </p:txBody>
      </p:sp>
      <p:pic>
        <p:nvPicPr>
          <p:cNvPr id="14338" name="Picture 5" descr="kaleidoscope"/>
          <p:cNvPicPr>
            <a:picLocks noGrp="1" noChangeAspect="1" noChangeArrowheads="1"/>
          </p:cNvPicPr>
          <p:nvPr>
            <p:ph idx="1"/>
          </p:nvPr>
        </p:nvPicPr>
        <p:blipFill>
          <a:blip r:embed="rId2" cstate="print"/>
          <a:srcRect/>
          <a:stretch>
            <a:fillRect/>
          </a:stretch>
        </p:blipFill>
        <p:spPr>
          <a:xfrm>
            <a:off x="1403350" y="1958975"/>
            <a:ext cx="6184900" cy="4638675"/>
          </a:xfrm>
          <a:noFill/>
        </p:spPr>
      </p:pic>
    </p:spTree>
    <p:extLst>
      <p:ext uri="{BB962C8B-B14F-4D97-AF65-F5344CB8AC3E}">
        <p14:creationId xmlns:p14="http://schemas.microsoft.com/office/powerpoint/2010/main" val="40818533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3060dd4-3e4f-4fe5-b88f-a928187c0ac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4C567A2D451840A1A3172B79D13EA9" ma:contentTypeVersion="18" ma:contentTypeDescription="Create a new document." ma:contentTypeScope="" ma:versionID="55b65e7ce709f83fdc61093b154f2fbf">
  <xsd:schema xmlns:xsd="http://www.w3.org/2001/XMLSchema" xmlns:xs="http://www.w3.org/2001/XMLSchema" xmlns:p="http://schemas.microsoft.com/office/2006/metadata/properties" xmlns:ns3="1366faf1-a34f-495a-a47c-445217ffe5b3" xmlns:ns4="e3060dd4-3e4f-4fe5-b88f-a928187c0acd" targetNamespace="http://schemas.microsoft.com/office/2006/metadata/properties" ma:root="true" ma:fieldsID="3e0dc56f3757378427e26f08f433e488" ns3:_="" ns4:_="">
    <xsd:import namespace="1366faf1-a34f-495a-a47c-445217ffe5b3"/>
    <xsd:import namespace="e3060dd4-3e4f-4fe5-b88f-a928187c0ac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66faf1-a34f-495a-a47c-445217ffe5b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060dd4-3e4f-4fe5-b88f-a928187c0ac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28908C-5D20-4EE8-B88B-08592D8197F4}">
  <ds:schemaRefs>
    <ds:schemaRef ds:uri="http://schemas.microsoft.com/office/2006/metadata/properties"/>
    <ds:schemaRef ds:uri="e3060dd4-3e4f-4fe5-b88f-a928187c0acd"/>
    <ds:schemaRef ds:uri="http://purl.org/dc/terms/"/>
    <ds:schemaRef ds:uri="http://schemas.openxmlformats.org/package/2006/metadata/core-properties"/>
    <ds:schemaRef ds:uri="http://schemas.microsoft.com/office/2006/documentManagement/types"/>
    <ds:schemaRef ds:uri="1366faf1-a34f-495a-a47c-445217ffe5b3"/>
    <ds:schemaRef ds:uri="http://purl.org/dc/elements/1.1/"/>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974C77DD-D07E-4303-8E70-10ABCAB2C48B}">
  <ds:schemaRefs>
    <ds:schemaRef ds:uri="http://schemas.microsoft.com/sharepoint/v3/contenttype/forms"/>
  </ds:schemaRefs>
</ds:datastoreItem>
</file>

<file path=customXml/itemProps3.xml><?xml version="1.0" encoding="utf-8"?>
<ds:datastoreItem xmlns:ds="http://schemas.openxmlformats.org/officeDocument/2006/customXml" ds:itemID="{89999282-BE1F-4AC0-9022-169871F3F2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66faf1-a34f-495a-a47c-445217ffe5b3"/>
    <ds:schemaRef ds:uri="e3060dd4-3e4f-4fe5-b88f-a928187c0a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Flow</Template>
  <TotalTime>17439</TotalTime>
  <Words>3750</Words>
  <Application>Microsoft Office PowerPoint</Application>
  <PresentationFormat>On-screen Show (4:3)</PresentationFormat>
  <Paragraphs>211</Paragraphs>
  <Slides>26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Californian FB</vt:lpstr>
      <vt:lpstr>Constantia</vt:lpstr>
      <vt:lpstr>Helvetica</vt:lpstr>
      <vt:lpstr>MS Mincho</vt:lpstr>
      <vt:lpstr>Wingdings 2</vt:lpstr>
      <vt:lpstr>Flow</vt:lpstr>
      <vt:lpstr>                                              Translating the Value of Qualitative Longitudinal Research across Disciplines  SSP seminar: ‘In Conversation’ with Jonas Masdonati      Qualitative Longitudinal Research: Strengths and Challenges     Bren Neale  School of Sociology and Social Policy   March 2024  </vt:lpstr>
      <vt:lpstr>                                       Outline     Introducing Qualitative Longitudinal Research (QLR):    A fluid world; The processual ‘turn’   Four key features    Challenges (and how to overcome them):       Cost/sample attrition/data deluge   Longitudinal Ethics/Complex Analysis   Lacks precision/closure      Strengths:    Offers unique insights into the complexities of   causal processes and the ‘how’ of change        </vt:lpstr>
      <vt:lpstr> Neale Sage: 2021</vt:lpstr>
      <vt:lpstr>A Fluid World </vt:lpstr>
      <vt:lpstr>The Processual Turn</vt:lpstr>
      <vt:lpstr>Qualitative Longitudinal Research  </vt:lpstr>
      <vt:lpstr>1. Real-time research</vt:lpstr>
      <vt:lpstr>2. Up-Close qualitative research</vt:lpstr>
      <vt:lpstr> 3. Fluid Enquiry:  A Kaleidoscope of Temporal Flows  </vt:lpstr>
      <vt:lpstr>3. Fluid enquiry</vt:lpstr>
      <vt:lpstr>PowerPoint Presentation</vt:lpstr>
      <vt:lpstr>Past-Present-Future</vt:lpstr>
      <vt:lpstr>Life Map:Guenette &amp; Marshall 2009</vt:lpstr>
      <vt:lpstr> Causal complexity  </vt:lpstr>
      <vt:lpstr>Policy Implications</vt:lpstr>
      <vt:lpstr>4. A fluid methodology</vt:lpstr>
      <vt:lpstr>Example of a QL process evaluation </vt:lpstr>
      <vt:lpstr> Challenges </vt:lpstr>
      <vt:lpstr>  Flexibility … or  Continuity </vt:lpstr>
      <vt:lpstr> Balancing Acts  </vt:lpstr>
      <vt:lpstr>Conceptual Road Map (housing young parents: Neale/Ladlow)</vt:lpstr>
      <vt:lpstr>Finding closure? </vt:lpstr>
      <vt:lpstr>Finding analytical closure?   </vt:lpstr>
      <vt:lpstr>   Summing Up</vt:lpstr>
      <vt:lpstr> Neale Sage: 2021</vt:lpstr>
      <vt:lpstr>references</vt:lpstr>
    </vt:vector>
  </TitlesOfParts>
  <Company>university of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Qualitative Longitudinal Research</dc:title>
  <dc:creator>Bren</dc:creator>
  <cp:lastModifiedBy>Sarah Irwin</cp:lastModifiedBy>
  <cp:revision>950</cp:revision>
  <cp:lastPrinted>2024-02-24T10:39:51Z</cp:lastPrinted>
  <dcterms:created xsi:type="dcterms:W3CDTF">2006-07-16T12:24:06Z</dcterms:created>
  <dcterms:modified xsi:type="dcterms:W3CDTF">2024-03-06T16:46:08Z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0x010100DB4C567A2D451840A1A3172B79D13EA9</vt:lpwstr>
  </property>
</Properties>
</file>